
<file path=[Content_Types].xml><?xml version="1.0" encoding="utf-8"?>
<Types xmlns="http://schemas.openxmlformats.org/package/2006/content-types">
  <Default Extension="gif" ContentType="image/gi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6"/>
  </p:notesMasterIdLst>
  <p:sldIdLst>
    <p:sldId id="256" r:id="rId5"/>
    <p:sldId id="262" r:id="rId6"/>
    <p:sldId id="267" r:id="rId7"/>
    <p:sldId id="263" r:id="rId8"/>
    <p:sldId id="260" r:id="rId9"/>
    <p:sldId id="265" r:id="rId10"/>
    <p:sldId id="264" r:id="rId11"/>
    <p:sldId id="266" r:id="rId12"/>
    <p:sldId id="280" r:id="rId13"/>
    <p:sldId id="276" r:id="rId14"/>
    <p:sldId id="278" r:id="rId1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modifyVerifier cryptProviderType="rsaAES" cryptAlgorithmClass="hash" cryptAlgorithmType="typeAny" cryptAlgorithmSid="14" spinCount="100000" saltData="Y93cMBcs/Kq5qBRdOZMyqQ==" hashData="+TmgGS0QTk5yBdPo+zj6zqVrItJX4e/n9hvwe9/pfm9DT7RBXBHRNCkA/+CYrNaMy3XoQ1Aa0w3h2aAcdvu9s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8FC1"/>
    <a:srgbClr val="FFFFFF"/>
    <a:srgbClr val="3B99FC"/>
    <a:srgbClr val="FFFE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94" autoAdjust="0"/>
    <p:restoredTop sz="95982"/>
  </p:normalViewPr>
  <p:slideViewPr>
    <p:cSldViewPr snapToGrid="0" snapToObjects="1">
      <p:cViewPr varScale="1">
        <p:scale>
          <a:sx n="82" d="100"/>
          <a:sy n="82" d="100"/>
        </p:scale>
        <p:origin x="142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1143000" y="685800"/>
            <a:ext cx="4572000" cy="3429000"/>
          </a:xfrm>
          <a:prstGeom prst="rect">
            <a:avLst/>
          </a:prstGeom>
        </p:spPr>
        <p:txBody>
          <a:bodyPr/>
          <a:lstStyle/>
          <a:p>
            <a:endParaRPr/>
          </a:p>
        </p:txBody>
      </p:sp>
      <p:sp>
        <p:nvSpPr>
          <p:cNvPr id="126" name="Shape 12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7545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0807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of Anti-</a:t>
            </a:r>
            <a:r>
              <a:rPr lang="en-US" dirty="0" err="1"/>
              <a:t>staX</a:t>
            </a:r>
            <a:r>
              <a:rPr lang="en-US" dirty="0"/>
              <a:t> measurement and processing</a:t>
            </a:r>
          </a:p>
        </p:txBody>
      </p:sp>
    </p:spTree>
    <p:extLst>
      <p:ext uri="{BB962C8B-B14F-4D97-AF65-F5344CB8AC3E}">
        <p14:creationId xmlns:p14="http://schemas.microsoft.com/office/powerpoint/2010/main" val="1544384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02203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Lorem Ipsum Dolor"/>
          <p:cNvSpPr txBox="1">
            <a:spLocks noGrp="1"/>
          </p:cNvSpPr>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16" name="Title Text"/>
          <p:cNvSpPr txBox="1">
            <a:spLocks noGrp="1"/>
          </p:cNvSpPr>
          <p:nvPr>
            <p:ph type="title"/>
          </p:nvPr>
        </p:nvSpPr>
        <p:spPr>
          <a:xfrm>
            <a:off x="508000" y="4140200"/>
            <a:ext cx="7200900" cy="2413000"/>
          </a:xfrm>
          <a:prstGeom prst="rect">
            <a:avLst/>
          </a:prstGeom>
        </p:spPr>
        <p:txBody>
          <a:bodyPr/>
          <a:lstStyle>
            <a:lvl1pPr algn="l"/>
          </a:lstStyle>
          <a:p>
            <a:r>
              <a:t>Title Text</a:t>
            </a:r>
          </a:p>
        </p:txBody>
      </p:sp>
      <p:sp>
        <p:nvSpPr>
          <p:cNvPr id="17" name="Body Level One…"/>
          <p:cNvSpPr txBox="1">
            <a:spLocks noGrp="1"/>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25" name="Lorem Ipsum Dolor"/>
          <p:cNvSpPr txBox="1">
            <a:spLocks noGrp="1"/>
          </p:cNvSpPr>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26" name="Image"/>
          <p:cNvSpPr>
            <a:spLocks noGrp="1"/>
          </p:cNvSpPr>
          <p:nvPr>
            <p:ph type="pic" idx="14"/>
          </p:nvPr>
        </p:nvSpPr>
        <p:spPr>
          <a:xfrm>
            <a:off x="584200" y="558800"/>
            <a:ext cx="11823700" cy="7086600"/>
          </a:xfrm>
          <a:prstGeom prst="rect">
            <a:avLst/>
          </a:prstGeom>
          <a:ln w="9525">
            <a:round/>
          </a:ln>
        </p:spPr>
        <p:txBody>
          <a:bodyPr lIns="91439" tIns="45719" rIns="91439" bIns="45719" anchor="t">
            <a:noAutofit/>
          </a:bodyPr>
          <a:lstStyle/>
          <a:p>
            <a:endParaRPr/>
          </a:p>
        </p:txBody>
      </p:sp>
      <p:sp>
        <p:nvSpPr>
          <p:cNvPr id="27" name="Title Text"/>
          <p:cNvSpPr txBox="1">
            <a:spLocks noGrp="1"/>
          </p:cNvSpPr>
          <p:nvPr>
            <p:ph type="title"/>
          </p:nvPr>
        </p:nvSpPr>
        <p:spPr>
          <a:xfrm>
            <a:off x="508000" y="6680200"/>
            <a:ext cx="7200900" cy="2413000"/>
          </a:xfrm>
          <a:prstGeom prst="rect">
            <a:avLst/>
          </a:prstGeom>
        </p:spPr>
        <p:txBody>
          <a:bodyPr/>
          <a:lstStyle>
            <a:lvl1pPr algn="l"/>
          </a:lstStyle>
          <a:p>
            <a:r>
              <a:t>Title Text</a:t>
            </a:r>
          </a:p>
        </p:txBody>
      </p:sp>
      <p:sp>
        <p:nvSpPr>
          <p:cNvPr id="28" name="Body Level One…"/>
          <p:cNvSpPr txBox="1">
            <a:spLocks noGrp="1"/>
          </p:cNvSpPr>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2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re">
    <p:spTree>
      <p:nvGrpSpPr>
        <p:cNvPr id="1" name=""/>
        <p:cNvGrpSpPr/>
        <p:nvPr/>
      </p:nvGrpSpPr>
      <p:grpSpPr>
        <a:xfrm>
          <a:off x="0" y="0"/>
          <a:ext cx="0" cy="0"/>
          <a:chOff x="0" y="0"/>
          <a:chExt cx="0" cy="0"/>
        </a:xfrm>
      </p:grpSpPr>
      <p:sp>
        <p:nvSpPr>
          <p:cNvPr id="36" name="Title Text"/>
          <p:cNvSpPr txBox="1">
            <a:spLocks noGrp="1"/>
          </p:cNvSpPr>
          <p:nvPr>
            <p:ph type="title"/>
          </p:nvPr>
        </p:nvSpPr>
        <p:spPr>
          <a:xfrm>
            <a:off x="508000" y="3670300"/>
            <a:ext cx="11988800" cy="2413000"/>
          </a:xfrm>
          <a:prstGeom prst="rect">
            <a:avLst/>
          </a:prstGeom>
        </p:spPr>
        <p:txBody>
          <a:bodyPr/>
          <a:lstStyle/>
          <a:p>
            <a:r>
              <a:t>Title Text</a:t>
            </a:r>
          </a:p>
        </p:txBody>
      </p:sp>
      <p:sp>
        <p:nvSpPr>
          <p:cNvPr id="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44"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5"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6" name="Lorem Ipsum Dolor"/>
          <p:cNvSpPr txBox="1">
            <a:spLocks noGrp="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47" name="Image"/>
          <p:cNvSpPr>
            <a:spLocks noGrp="1"/>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endParaRPr/>
          </a:p>
        </p:txBody>
      </p:sp>
      <p:sp>
        <p:nvSpPr>
          <p:cNvPr id="48" name="Title Text"/>
          <p:cNvSpPr txBox="1">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49" name="Body Level One…"/>
          <p:cNvSpPr txBox="1">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5" name="Title Text"/>
          <p:cNvSpPr txBox="1">
            <a:spLocks noGrp="1"/>
          </p:cNvSpPr>
          <p:nvPr>
            <p:ph type="title"/>
          </p:nvPr>
        </p:nvSpPr>
        <p:spPr>
          <a:prstGeom prst="rect">
            <a:avLst/>
          </a:prstGeom>
        </p:spPr>
        <p:txBody>
          <a:bodyPr/>
          <a:lstStyle/>
          <a:p>
            <a:r>
              <a:t>Title Text</a:t>
            </a:r>
          </a:p>
        </p:txBody>
      </p:sp>
      <p:sp>
        <p:nvSpPr>
          <p:cNvPr id="66"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4" name="Image"/>
          <p:cNvSpPr>
            <a:spLocks noGrp="1"/>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endParaRPr/>
          </a:p>
        </p:txBody>
      </p:sp>
      <p:sp>
        <p:nvSpPr>
          <p:cNvPr id="75" name="Title Text"/>
          <p:cNvSpPr txBox="1">
            <a:spLocks noGrp="1"/>
          </p:cNvSpPr>
          <p:nvPr>
            <p:ph type="title"/>
          </p:nvPr>
        </p:nvSpPr>
        <p:spPr>
          <a:prstGeom prst="rect">
            <a:avLst/>
          </a:prstGeom>
        </p:spPr>
        <p:txBody>
          <a:bodyPr/>
          <a:lstStyle/>
          <a:p>
            <a:r>
              <a:t>Title Text</a:t>
            </a:r>
          </a:p>
        </p:txBody>
      </p:sp>
      <p:sp>
        <p:nvSpPr>
          <p:cNvPr id="76" name="Body Level One…"/>
          <p:cNvSpPr txBox="1">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4" name="Body Level One…"/>
          <p:cNvSpPr txBox="1">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2" name="Image"/>
          <p:cNvSpPr>
            <a:spLocks noGrp="1"/>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endParaRPr/>
          </a:p>
        </p:txBody>
      </p:sp>
      <p:sp>
        <p:nvSpPr>
          <p:cNvPr id="93" name="Image"/>
          <p:cNvSpPr>
            <a:spLocks noGrp="1"/>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endParaRPr/>
          </a:p>
        </p:txBody>
      </p:sp>
      <p:sp>
        <p:nvSpPr>
          <p:cNvPr id="94" name="Image"/>
          <p:cNvSpPr>
            <a:spLocks noGrp="1"/>
          </p:cNvSpPr>
          <p:nvPr>
            <p:ph type="pic" sz="half" idx="15"/>
          </p:nvPr>
        </p:nvSpPr>
        <p:spPr>
          <a:xfrm>
            <a:off x="482600" y="609600"/>
            <a:ext cx="5728881" cy="8394700"/>
          </a:xfrm>
          <a:prstGeom prst="rect">
            <a:avLst/>
          </a:prstGeom>
          <a:ln w="9525">
            <a:round/>
          </a:ln>
        </p:spPr>
        <p:txBody>
          <a:bodyPr lIns="91439" tIns="45719" rIns="91439" bIns="45719" anchor="t">
            <a:noAutofit/>
          </a:bodyPr>
          <a:lstStyle/>
          <a:p>
            <a:endParaRP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2" name="–Johnny Appleseed"/>
          <p:cNvSpPr txBox="1">
            <a:spLocks noGrp="1"/>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3" name="“Type a quote here.”"/>
          <p:cNvSpPr txBox="1">
            <a:spLocks noGrp="1"/>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1" name="Image"/>
          <p:cNvSpPr>
            <a:spLocks noGrp="1"/>
          </p:cNvSpPr>
          <p:nvPr>
            <p:ph type="pic" idx="13"/>
          </p:nvPr>
        </p:nvSpPr>
        <p:spPr>
          <a:xfrm>
            <a:off x="-901700" y="-127000"/>
            <a:ext cx="14211300" cy="9997255"/>
          </a:xfrm>
          <a:prstGeom prst="rect">
            <a:avLst/>
          </a:prstGeom>
        </p:spPr>
        <p:txBody>
          <a:bodyPr lIns="91439" tIns="45719" rIns="91439" bIns="45719" anchor="t">
            <a:noAutofit/>
          </a:bodyPr>
          <a:lstStyle/>
          <a:p>
            <a:endParaRPr/>
          </a:p>
        </p:txBody>
      </p:sp>
      <p:sp>
        <p:nvSpPr>
          <p:cNvPr id="1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Title Text"/>
          <p:cNvSpPr txBox="1">
            <a:spLocks noGrp="1"/>
          </p:cNvSpPr>
          <p:nvPr>
            <p:ph type="title"/>
          </p:nvPr>
        </p:nvSpPr>
        <p:spPr>
          <a:xfrm>
            <a:off x="508000" y="800100"/>
            <a:ext cx="11988800" cy="1219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rPr dirty="0"/>
              <a:t>Title Text</a:t>
            </a:r>
          </a:p>
        </p:txBody>
      </p:sp>
      <p:sp>
        <p:nvSpPr>
          <p:cNvPr id="5" name="Body Level One…"/>
          <p:cNvSpPr txBox="1">
            <a:spLocks noGrp="1"/>
          </p:cNvSpPr>
          <p:nvPr>
            <p:ph type="body" idx="1"/>
          </p:nvPr>
        </p:nvSpPr>
        <p:spPr>
          <a:xfrm>
            <a:off x="508000" y="2628900"/>
            <a:ext cx="11988800" cy="609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 name="Slide Number"/>
          <p:cNvSpPr txBox="1">
            <a:spLocks noGrp="1"/>
          </p:cNvSpPr>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584200" rtl="0" latinLnBrk="0">
        <a:lnSpc>
          <a:spcPct val="90000"/>
        </a:lnSpc>
        <a:spcBef>
          <a:spcPts val="1600"/>
        </a:spcBef>
        <a:spcAft>
          <a:spcPts val="0"/>
        </a:spcAft>
        <a:buClrTx/>
        <a:buSzTx/>
        <a:buFontTx/>
        <a:buNone/>
        <a:tabLst/>
        <a:defRPr sz="5800" b="0" i="0" u="none" strike="noStrike" cap="none" spc="0" baseline="0">
          <a:solidFill>
            <a:srgbClr val="358FC1"/>
          </a:solidFill>
          <a:uFillTx/>
          <a:latin typeface="Avenir Next" panose="020B0503020202020204" pitchFamily="34" charset="0"/>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2500" b="0" i="0" u="none" strike="noStrike" cap="none" spc="0" baseline="0">
          <a:solidFill>
            <a:srgbClr val="414141"/>
          </a:solidFill>
          <a:uFillTx/>
          <a:latin typeface="Avenir Next" panose="020B0503020202020204" pitchFamily="34" charset="0"/>
          <a:ea typeface="Palatino"/>
          <a:cs typeface="Avenir Next" panose="020B0503020202020204" pitchFamily="34" charset="0"/>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2500" b="0" i="0" u="none" strike="noStrike" cap="none" spc="0" baseline="0">
          <a:solidFill>
            <a:srgbClr val="414141"/>
          </a:solidFill>
          <a:uFillTx/>
          <a:latin typeface="Avenir Next" panose="020B0503020202020204" pitchFamily="34" charset="0"/>
          <a:ea typeface="Palatino"/>
          <a:cs typeface="Avenir Next" panose="020B0503020202020204" pitchFamily="34" charset="0"/>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2500" b="0" i="0" u="none" strike="noStrike" cap="none" spc="0" baseline="0">
          <a:solidFill>
            <a:srgbClr val="414141"/>
          </a:solidFill>
          <a:uFillTx/>
          <a:latin typeface="Avenir Next" panose="020B0503020202020204" pitchFamily="34" charset="0"/>
          <a:ea typeface="Palatino"/>
          <a:cs typeface="Avenir Next" panose="020B0503020202020204" pitchFamily="34" charset="0"/>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2500" b="0" i="0" u="none" strike="noStrike" cap="none" spc="0" baseline="0">
          <a:solidFill>
            <a:srgbClr val="414141"/>
          </a:solidFill>
          <a:uFillTx/>
          <a:latin typeface="Avenir Next" panose="020B0503020202020204" pitchFamily="34" charset="0"/>
          <a:ea typeface="Palatino"/>
          <a:cs typeface="Avenir Next" panose="020B0503020202020204" pitchFamily="34" charset="0"/>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2500" b="0" i="0" u="none" strike="noStrike" cap="none" spc="0" baseline="0">
          <a:solidFill>
            <a:srgbClr val="414141"/>
          </a:solidFill>
          <a:uFillTx/>
          <a:latin typeface="Avenir Next" panose="020B0503020202020204" pitchFamily="34" charset="0"/>
          <a:ea typeface="Palatino"/>
          <a:cs typeface="Avenir Next" panose="020B0503020202020204" pitchFamily="34" charset="0"/>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5.xml"/><Relationship Id="rId7" Type="http://schemas.microsoft.com/office/2007/relationships/hdphoto" Target="../media/hdphoto1.wdp"/><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png"/><Relationship Id="rId5"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21.png"/><Relationship Id="rId5" Type="http://schemas.microsoft.com/office/2007/relationships/hdphoto" Target="../media/hdphoto2.wdp"/><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3.png"/><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22.png"/><Relationship Id="rId5" Type="http://schemas.openxmlformats.org/officeDocument/2006/relationships/image" Target="../media/image6.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5.png"/><Relationship Id="rId5" Type="http://schemas.openxmlformats.org/officeDocument/2006/relationships/image" Target="../media/image9.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3.xml"/><Relationship Id="rId3" Type="http://schemas.microsoft.com/office/2007/relationships/media" Target="../media/media5.mp4"/><Relationship Id="rId7" Type="http://schemas.openxmlformats.org/officeDocument/2006/relationships/slideLayout" Target="../slideLayouts/slideLayout11.xml"/><Relationship Id="rId12" Type="http://schemas.openxmlformats.org/officeDocument/2006/relationships/image" Target="../media/image29.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video" Target="../media/media6.mp4"/><Relationship Id="rId11" Type="http://schemas.openxmlformats.org/officeDocument/2006/relationships/image" Target="../media/image28.png"/><Relationship Id="rId5" Type="http://schemas.microsoft.com/office/2007/relationships/media" Target="../media/media6.mp4"/><Relationship Id="rId10" Type="http://schemas.openxmlformats.org/officeDocument/2006/relationships/image" Target="../media/image27.png"/><Relationship Id="rId4" Type="http://schemas.openxmlformats.org/officeDocument/2006/relationships/video" Target="../media/media5.mp4"/><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 name="HIGH PERFORMANCE TEXTILES PRIVATE LIMITED"/>
          <p:cNvSpPr txBox="1">
            <a:spLocks noGrp="1"/>
          </p:cNvSpPr>
          <p:nvPr>
            <p:ph type="body" sz="quarter" idx="1"/>
          </p:nvPr>
        </p:nvSpPr>
        <p:spPr>
          <a:xfrm>
            <a:off x="1644203" y="11201752"/>
            <a:ext cx="9199734" cy="854602"/>
          </a:xfrm>
          <a:prstGeom prst="rect">
            <a:avLst/>
          </a:prstGeom>
        </p:spPr>
        <p:txBody>
          <a:bodyPr>
            <a:normAutofit fontScale="92500"/>
          </a:bodyPr>
          <a:lstStyle>
            <a:lvl1pPr>
              <a:lnSpc>
                <a:spcPct val="90000"/>
              </a:lnSpc>
              <a:spcBef>
                <a:spcPts val="1600"/>
              </a:spcBef>
              <a:defRPr sz="3200">
                <a:solidFill>
                  <a:srgbClr val="358FC1"/>
                </a:solidFill>
                <a:latin typeface="Tahoma"/>
                <a:ea typeface="Tahoma"/>
                <a:cs typeface="Tahoma"/>
                <a:sym typeface="Tahoma"/>
              </a:defRPr>
            </a:lvl1pPr>
          </a:lstStyle>
          <a:p>
            <a:r>
              <a:rPr dirty="0"/>
              <a:t>HIGH PERFORMANCE TEXTILES PRIVATE LIMITED</a:t>
            </a:r>
          </a:p>
        </p:txBody>
      </p:sp>
      <p:sp>
        <p:nvSpPr>
          <p:cNvPr id="129" name="Plot No- 145, Sector 21, Phase - 1, HSIIDC,   Barhi, Sonipat - 131101, Haryana, India…"/>
          <p:cNvSpPr txBox="1"/>
          <p:nvPr/>
        </p:nvSpPr>
        <p:spPr>
          <a:xfrm>
            <a:off x="3832664" y="7915146"/>
            <a:ext cx="5339470" cy="1641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914400">
              <a:defRPr sz="2000">
                <a:solidFill>
                  <a:srgbClr val="358FC1"/>
                </a:solidFill>
                <a:latin typeface="Avenir Next"/>
                <a:ea typeface="Avenir Next"/>
                <a:cs typeface="Avenir Next"/>
                <a:sym typeface="Avenir Next"/>
              </a:defRPr>
            </a:pPr>
            <a:r>
              <a:rPr dirty="0"/>
              <a:t>Plot No- 145, Sector 21, Phase - 1, HSIIDC,   </a:t>
            </a:r>
            <a:r>
              <a:rPr dirty="0" err="1"/>
              <a:t>Barhi</a:t>
            </a:r>
            <a:r>
              <a:rPr dirty="0"/>
              <a:t>, Sonipat - 131101, Haryana, India</a:t>
            </a:r>
          </a:p>
          <a:p>
            <a:pPr defTabSz="914400">
              <a:defRPr sz="2000">
                <a:solidFill>
                  <a:srgbClr val="358FC1"/>
                </a:solidFill>
                <a:latin typeface="Avenir Next"/>
                <a:ea typeface="Avenir Next"/>
                <a:cs typeface="Avenir Next"/>
                <a:sym typeface="Avenir Next"/>
              </a:defRPr>
            </a:pPr>
            <a:r>
              <a:rPr dirty="0"/>
              <a:t>Mob: +91-9871554904, +91 9996625050</a:t>
            </a:r>
          </a:p>
          <a:p>
            <a:pPr defTabSz="914400">
              <a:defRPr sz="2000">
                <a:solidFill>
                  <a:srgbClr val="358FC1"/>
                </a:solidFill>
                <a:latin typeface="Avenir Next"/>
                <a:ea typeface="Avenir Next"/>
                <a:cs typeface="Avenir Next"/>
                <a:sym typeface="Avenir Next"/>
              </a:defRPr>
            </a:pPr>
            <a:r>
              <a:rPr dirty="0"/>
              <a:t>E-mail: info@hpt-india.com</a:t>
            </a:r>
          </a:p>
          <a:p>
            <a:pPr defTabSz="914400">
              <a:defRPr sz="2000">
                <a:solidFill>
                  <a:srgbClr val="358FC1"/>
                </a:solidFill>
                <a:latin typeface="Avenir Next"/>
                <a:ea typeface="Avenir Next"/>
                <a:cs typeface="Avenir Next"/>
                <a:sym typeface="Avenir Next"/>
              </a:defRPr>
            </a:pPr>
            <a:r>
              <a:rPr dirty="0"/>
              <a:t>www.hpt-india.</a:t>
            </a:r>
            <a:r>
              <a:rPr lang="en-US" dirty="0"/>
              <a:t>org</a:t>
            </a:r>
            <a:endParaRPr dirty="0"/>
          </a:p>
        </p:txBody>
      </p:sp>
      <p:sp>
        <p:nvSpPr>
          <p:cNvPr id="130" name="Line"/>
          <p:cNvSpPr/>
          <p:nvPr/>
        </p:nvSpPr>
        <p:spPr>
          <a:xfrm>
            <a:off x="5366822" y="7827833"/>
            <a:ext cx="2271154" cy="1"/>
          </a:xfrm>
          <a:prstGeom prst="line">
            <a:avLst/>
          </a:prstGeom>
          <a:ln w="12700">
            <a:solidFill>
              <a:srgbClr val="358FC1"/>
            </a:solidFill>
            <a:miter lim="400000"/>
            <a:headEnd type="triangle" len="sm"/>
            <a:tailEnd type="triangle" len="sm"/>
          </a:ln>
        </p:spPr>
        <p:txBody>
          <a:bodyPr lIns="50800" tIns="50800" rIns="50800" bIns="50800" anchor="ctr"/>
          <a:lstStyle/>
          <a:p>
            <a:pPr>
              <a:defRPr sz="3200"/>
            </a:pPr>
            <a:endParaRPr/>
          </a:p>
        </p:txBody>
      </p:sp>
      <p:pic>
        <p:nvPicPr>
          <p:cNvPr id="131" name="HPT - Logo.png" descr="HPT - Logo.png"/>
          <p:cNvPicPr>
            <a:picLocks noChangeAspect="1"/>
          </p:cNvPicPr>
          <p:nvPr/>
        </p:nvPicPr>
        <p:blipFill>
          <a:blip r:embed="rId3"/>
          <a:stretch>
            <a:fillRect/>
          </a:stretch>
        </p:blipFill>
        <p:spPr>
          <a:xfrm>
            <a:off x="4071074" y="4735427"/>
            <a:ext cx="4862649" cy="1922631"/>
          </a:xfrm>
          <a:prstGeom prst="rect">
            <a:avLst/>
          </a:prstGeom>
          <a:ln w="12700">
            <a:miter lim="400000"/>
          </a:ln>
        </p:spPr>
      </p:pic>
      <p:pic>
        <p:nvPicPr>
          <p:cNvPr id="133" name="unnamed.png" descr="unnamed.png"/>
          <p:cNvPicPr>
            <a:picLocks noChangeAspect="1"/>
          </p:cNvPicPr>
          <p:nvPr/>
        </p:nvPicPr>
        <p:blipFill>
          <a:blip r:embed="rId4"/>
          <a:stretch>
            <a:fillRect/>
          </a:stretch>
        </p:blipFill>
        <p:spPr>
          <a:xfrm>
            <a:off x="191699" y="-493072"/>
            <a:ext cx="8286503" cy="6214878"/>
          </a:xfrm>
          <a:prstGeom prst="rect">
            <a:avLst/>
          </a:prstGeom>
          <a:ln w="12700">
            <a:miter lim="400000"/>
          </a:ln>
        </p:spPr>
      </p:pic>
      <p:sp>
        <p:nvSpPr>
          <p:cNvPr id="3" name="Rectangle 2">
            <a:extLst>
              <a:ext uri="{FF2B5EF4-FFF2-40B4-BE49-F238E27FC236}">
                <a16:creationId xmlns:a16="http://schemas.microsoft.com/office/drawing/2014/main" id="{4DE7B2BA-7C0A-6D41-85C7-E16803B3EC45}"/>
              </a:ext>
            </a:extLst>
          </p:cNvPr>
          <p:cNvSpPr/>
          <p:nvPr/>
        </p:nvSpPr>
        <p:spPr>
          <a:xfrm>
            <a:off x="191699" y="98474"/>
            <a:ext cx="12621402" cy="9545460"/>
          </a:xfrm>
          <a:prstGeom prst="rect">
            <a:avLst/>
          </a:prstGeom>
          <a:noFill/>
          <a:ln w="12700" cap="flat">
            <a:solidFill>
              <a:srgbClr val="358FC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endParaRPr>
          </a:p>
        </p:txBody>
      </p:sp>
      <p:sp>
        <p:nvSpPr>
          <p:cNvPr id="2" name="TextBox 1">
            <a:extLst>
              <a:ext uri="{FF2B5EF4-FFF2-40B4-BE49-F238E27FC236}">
                <a16:creationId xmlns:a16="http://schemas.microsoft.com/office/drawing/2014/main" id="{DEFCFB62-B252-7647-A8BD-4CE8B16B0152}"/>
              </a:ext>
            </a:extLst>
          </p:cNvPr>
          <p:cNvSpPr txBox="1"/>
          <p:nvPr/>
        </p:nvSpPr>
        <p:spPr>
          <a:xfrm>
            <a:off x="2053751" y="761290"/>
            <a:ext cx="8897296"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4400" b="1" i="0" u="none" strike="noStrike" cap="none" spc="0" normalizeH="0" baseline="0" dirty="0">
                <a:ln>
                  <a:noFill/>
                </a:ln>
                <a:solidFill>
                  <a:srgbClr val="358FC1"/>
                </a:solidFill>
                <a:effectLst/>
                <a:uFillTx/>
                <a:latin typeface="Avenir Next" panose="020B0503020202020204" pitchFamily="34" charset="0"/>
                <a:sym typeface="Palatino"/>
              </a:rPr>
              <a:t>PROVIDING ADVANCED YARN SOLUTIONS</a:t>
            </a:r>
          </a:p>
        </p:txBody>
      </p:sp>
      <p:pic>
        <p:nvPicPr>
          <p:cNvPr id="134" name="output-onlinepngtools-23.png" descr="output-onlinepngtools-23.png"/>
          <p:cNvPicPr>
            <a:picLocks noChangeAspect="1"/>
          </p:cNvPicPr>
          <p:nvPr/>
        </p:nvPicPr>
        <p:blipFill rotWithShape="1">
          <a:blip r:embed="rId5"/>
          <a:srcRect r="53209" b="2047"/>
          <a:stretch/>
        </p:blipFill>
        <p:spPr>
          <a:xfrm>
            <a:off x="10258271" y="109666"/>
            <a:ext cx="2548203" cy="9553911"/>
          </a:xfrm>
          <a:prstGeom prst="rect">
            <a:avLst/>
          </a:prstGeom>
          <a:noFill/>
          <a:ln w="31750">
            <a:solidFill>
              <a:srgbClr val="358FC1">
                <a:alpha val="0"/>
              </a:srgbClr>
            </a:solidFill>
            <a:miter lim="400000"/>
          </a:ln>
        </p:spPr>
      </p:pic>
    </p:spTree>
  </p:cSld>
  <p:clrMapOvr>
    <a:overrideClrMapping bg1="lt1" tx1="dk1" bg2="lt2" tx2="dk2" accent1="accent1" accent2="accent2" accent3="accent3" accent4="accent4" accent5="accent5" accent6="accent6" hlink="hlink" folHlink="folHlink"/>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CF0AD-EE2D-894B-826E-7210F7E19366}"/>
              </a:ext>
            </a:extLst>
          </p:cNvPr>
          <p:cNvSpPr>
            <a:spLocks noGrp="1"/>
          </p:cNvSpPr>
          <p:nvPr>
            <p:ph type="title"/>
          </p:nvPr>
        </p:nvSpPr>
        <p:spPr>
          <a:xfrm>
            <a:off x="508000" y="800100"/>
            <a:ext cx="11722100" cy="1219200"/>
          </a:xfrm>
        </p:spPr>
        <p:txBody>
          <a:bodyPr>
            <a:noAutofit/>
          </a:bodyPr>
          <a:lstStyle/>
          <a:p>
            <a:r>
              <a:rPr lang="en-IN" sz="4800" dirty="0">
                <a:solidFill>
                  <a:srgbClr val="358FC1"/>
                </a:solidFill>
                <a:latin typeface="Avenir Next" panose="020B0503020202020204" pitchFamily="34" charset="0"/>
              </a:rPr>
              <a:t>About Us : </a:t>
            </a:r>
            <a:br>
              <a:rPr lang="en-IN" sz="4800" dirty="0">
                <a:solidFill>
                  <a:srgbClr val="358FC1"/>
                </a:solidFill>
                <a:latin typeface="Avenir Next" panose="020B0503020202020204" pitchFamily="34" charset="0"/>
              </a:rPr>
            </a:br>
            <a:r>
              <a:rPr lang="en-IN" sz="4800" dirty="0">
                <a:solidFill>
                  <a:srgbClr val="358FC1"/>
                </a:solidFill>
                <a:latin typeface="Avenir Next" panose="020B0503020202020204" pitchFamily="34" charset="0"/>
              </a:rPr>
              <a:t>Providing Advanced Yarn Solutions</a:t>
            </a:r>
            <a:endParaRPr lang="en-US" sz="4800" dirty="0">
              <a:solidFill>
                <a:srgbClr val="358FC1"/>
              </a:solidFill>
              <a:latin typeface="Avenir Next" panose="020B0503020202020204" pitchFamily="34" charset="0"/>
            </a:endParaRPr>
          </a:p>
        </p:txBody>
      </p:sp>
      <p:pic>
        <p:nvPicPr>
          <p:cNvPr id="8" name="HPT - Logo.png" descr="HPT - Logo.png">
            <a:extLst>
              <a:ext uri="{FF2B5EF4-FFF2-40B4-BE49-F238E27FC236}">
                <a16:creationId xmlns:a16="http://schemas.microsoft.com/office/drawing/2014/main" id="{D421D76A-8573-C543-A0E0-F56575D32E13}"/>
              </a:ext>
            </a:extLst>
          </p:cNvPr>
          <p:cNvPicPr>
            <a:picLocks noChangeAspect="1"/>
          </p:cNvPicPr>
          <p:nvPr/>
        </p:nvPicPr>
        <p:blipFill>
          <a:blip r:embed="rId3">
            <a:alphaModFix amt="9811"/>
          </a:blip>
          <a:stretch>
            <a:fillRect/>
          </a:stretch>
        </p:blipFill>
        <p:spPr>
          <a:xfrm>
            <a:off x="2654300" y="3460750"/>
            <a:ext cx="7708900" cy="3048000"/>
          </a:xfrm>
          <a:prstGeom prst="rect">
            <a:avLst/>
          </a:prstGeom>
          <a:ln w="12700">
            <a:miter lim="400000"/>
          </a:ln>
        </p:spPr>
      </p:pic>
      <p:sp>
        <p:nvSpPr>
          <p:cNvPr id="3" name="Text Placeholder 2">
            <a:extLst>
              <a:ext uri="{FF2B5EF4-FFF2-40B4-BE49-F238E27FC236}">
                <a16:creationId xmlns:a16="http://schemas.microsoft.com/office/drawing/2014/main" id="{CBF8462D-FB6C-8744-8733-7B8D7B5DC067}"/>
              </a:ext>
            </a:extLst>
          </p:cNvPr>
          <p:cNvSpPr>
            <a:spLocks noGrp="1"/>
          </p:cNvSpPr>
          <p:nvPr>
            <p:ph type="body" idx="1"/>
          </p:nvPr>
        </p:nvSpPr>
        <p:spPr>
          <a:xfrm>
            <a:off x="508000" y="2246789"/>
            <a:ext cx="7731888" cy="5829300"/>
          </a:xfrm>
        </p:spPr>
        <p:txBody>
          <a:bodyPr/>
          <a:lstStyle/>
          <a:p>
            <a:pPr marL="0" indent="0" algn="just">
              <a:spcBef>
                <a:spcPts val="400"/>
              </a:spcBef>
              <a:buNone/>
              <a:defRPr sz="2000"/>
            </a:pPr>
            <a:r>
              <a:rPr lang="en-IN" sz="2500" dirty="0">
                <a:latin typeface="Avenir Next" panose="020B0503020202020204" pitchFamily="34" charset="0"/>
              </a:rPr>
              <a:t>A yarn designing and manufacturing company based in India (Sonipat, Panipat). </a:t>
            </a:r>
          </a:p>
          <a:p>
            <a:pPr marL="0" indent="0" algn="just">
              <a:spcBef>
                <a:spcPts val="400"/>
              </a:spcBef>
              <a:buNone/>
              <a:defRPr sz="2000"/>
            </a:pPr>
            <a:r>
              <a:rPr lang="en-IN" sz="2500" dirty="0">
                <a:latin typeface="Avenir Next" panose="020B0503020202020204" pitchFamily="34" charset="0"/>
              </a:rPr>
              <a:t>Yarns manufactured by blending fibres &amp; filaments as per end-user requirements.</a:t>
            </a:r>
          </a:p>
          <a:p>
            <a:pPr marL="0" indent="0" algn="just">
              <a:spcBef>
                <a:spcPts val="400"/>
              </a:spcBef>
              <a:buNone/>
              <a:defRPr sz="2000"/>
            </a:pPr>
            <a:endParaRPr lang="en-IN" sz="2500" dirty="0">
              <a:latin typeface="Avenir Next" panose="020B0503020202020204" pitchFamily="34" charset="0"/>
            </a:endParaRPr>
          </a:p>
          <a:p>
            <a:pPr marL="0" indent="0" algn="just">
              <a:spcBef>
                <a:spcPts val="400"/>
              </a:spcBef>
              <a:buNone/>
              <a:defRPr sz="2000"/>
            </a:pPr>
            <a:r>
              <a:rPr lang="en-IN" sz="2500" dirty="0">
                <a:latin typeface="Avenir Next" panose="020B0503020202020204" pitchFamily="34" charset="0"/>
              </a:rPr>
              <a:t>Spinning technologies available in India:-</a:t>
            </a:r>
          </a:p>
          <a:p>
            <a:pPr marL="0" indent="0" algn="just">
              <a:spcBef>
                <a:spcPts val="400"/>
              </a:spcBef>
              <a:buNone/>
              <a:defRPr sz="2000"/>
            </a:pPr>
            <a:endParaRPr lang="en-IN" sz="2500" dirty="0">
              <a:latin typeface="Avenir Next" panose="020B0503020202020204" pitchFamily="34" charset="0"/>
            </a:endParaRPr>
          </a:p>
          <a:p>
            <a:pPr algn="just">
              <a:spcBef>
                <a:spcPts val="400"/>
              </a:spcBef>
              <a:buFont typeface="Arial" panose="020B0604020202020204" pitchFamily="34" charset="0"/>
              <a:buChar char="•"/>
              <a:defRPr sz="2000"/>
            </a:pPr>
            <a:r>
              <a:rPr lang="en-IN" sz="2500" dirty="0">
                <a:latin typeface="Avenir Next" panose="020B0503020202020204" pitchFamily="34" charset="0"/>
              </a:rPr>
              <a:t>Hollow spindle;</a:t>
            </a:r>
          </a:p>
          <a:p>
            <a:pPr algn="just">
              <a:spcBef>
                <a:spcPts val="400"/>
              </a:spcBef>
              <a:buFont typeface="Arial" panose="020B0604020202020204" pitchFamily="34" charset="0"/>
              <a:buChar char="•"/>
              <a:defRPr sz="2000"/>
            </a:pPr>
            <a:r>
              <a:rPr lang="en-IN" sz="2500" dirty="0">
                <a:latin typeface="Avenir Next" panose="020B0503020202020204" pitchFamily="34" charset="0"/>
              </a:rPr>
              <a:t>Drafting hollow spindle;</a:t>
            </a:r>
          </a:p>
          <a:p>
            <a:pPr algn="just">
              <a:spcBef>
                <a:spcPts val="400"/>
              </a:spcBef>
              <a:buFont typeface="Arial" panose="020B0604020202020204" pitchFamily="34" charset="0"/>
              <a:buChar char="•"/>
              <a:defRPr sz="2000"/>
            </a:pPr>
            <a:r>
              <a:rPr lang="en-IN" sz="2500" dirty="0">
                <a:latin typeface="Avenir Next" panose="020B0503020202020204" pitchFamily="34" charset="0"/>
              </a:rPr>
              <a:t>Ring spinning;</a:t>
            </a:r>
          </a:p>
          <a:p>
            <a:pPr algn="just">
              <a:spcBef>
                <a:spcPts val="400"/>
              </a:spcBef>
              <a:buFont typeface="Arial" panose="020B0604020202020204" pitchFamily="34" charset="0"/>
              <a:buChar char="•"/>
              <a:defRPr sz="2000"/>
            </a:pPr>
            <a:r>
              <a:rPr lang="en-IN" sz="2500" dirty="0">
                <a:latin typeface="Avenir Next" panose="020B0503020202020204" pitchFamily="34" charset="0"/>
              </a:rPr>
              <a:t>TFO twister;</a:t>
            </a:r>
          </a:p>
          <a:p>
            <a:pPr algn="just">
              <a:spcBef>
                <a:spcPts val="400"/>
              </a:spcBef>
              <a:buFont typeface="Arial" panose="020B0604020202020204" pitchFamily="34" charset="0"/>
              <a:buChar char="•"/>
              <a:defRPr sz="2000"/>
            </a:pPr>
            <a:r>
              <a:rPr lang="en-IN" sz="2500" dirty="0">
                <a:latin typeface="Avenir Next" panose="020B0503020202020204" pitchFamily="34" charset="0"/>
              </a:rPr>
              <a:t>Winder and splicer.</a:t>
            </a:r>
            <a:endParaRPr lang="en-US" dirty="0"/>
          </a:p>
        </p:txBody>
      </p:sp>
      <p:pic>
        <p:nvPicPr>
          <p:cNvPr id="7" name="output-onlinepngtools-2.png" descr="output-onlinepngtools-2.png">
            <a:extLst>
              <a:ext uri="{FF2B5EF4-FFF2-40B4-BE49-F238E27FC236}">
                <a16:creationId xmlns:a16="http://schemas.microsoft.com/office/drawing/2014/main" id="{821B5845-593F-4974-AC81-22833A8B0083}"/>
              </a:ext>
            </a:extLst>
          </p:cNvPr>
          <p:cNvPicPr>
            <a:picLocks noChangeAspect="1"/>
          </p:cNvPicPr>
          <p:nvPr/>
        </p:nvPicPr>
        <p:blipFill>
          <a:blip r:embed="rId4"/>
          <a:stretch>
            <a:fillRect/>
          </a:stretch>
        </p:blipFill>
        <p:spPr>
          <a:xfrm>
            <a:off x="8695250" y="2489400"/>
            <a:ext cx="3636450" cy="743861"/>
          </a:xfrm>
          <a:prstGeom prst="rect">
            <a:avLst/>
          </a:prstGeom>
          <a:ln w="12700">
            <a:miter lim="400000"/>
          </a:ln>
        </p:spPr>
      </p:pic>
      <p:pic>
        <p:nvPicPr>
          <p:cNvPr id="9" name="Picture 8">
            <a:extLst>
              <a:ext uri="{FF2B5EF4-FFF2-40B4-BE49-F238E27FC236}">
                <a16:creationId xmlns:a16="http://schemas.microsoft.com/office/drawing/2014/main" id="{F5B02898-D3D5-44DC-92A7-0112AA855204}"/>
              </a:ext>
            </a:extLst>
          </p:cNvPr>
          <p:cNvPicPr>
            <a:picLocks noChangeAspect="1"/>
          </p:cNvPicPr>
          <p:nvPr/>
        </p:nvPicPr>
        <p:blipFill>
          <a:blip r:embed="rId5"/>
          <a:stretch>
            <a:fillRect/>
          </a:stretch>
        </p:blipFill>
        <p:spPr>
          <a:xfrm>
            <a:off x="8810640" y="3482353"/>
            <a:ext cx="3419460" cy="1027576"/>
          </a:xfrm>
          <a:prstGeom prst="rect">
            <a:avLst/>
          </a:prstGeom>
        </p:spPr>
      </p:pic>
      <p:pic>
        <p:nvPicPr>
          <p:cNvPr id="10" name="Picture 9">
            <a:extLst>
              <a:ext uri="{FF2B5EF4-FFF2-40B4-BE49-F238E27FC236}">
                <a16:creationId xmlns:a16="http://schemas.microsoft.com/office/drawing/2014/main" id="{B78B5CAD-72EB-4150-805E-1B906B87A06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908557" y="4661059"/>
            <a:ext cx="3153817" cy="1062831"/>
          </a:xfrm>
          <a:prstGeom prst="rect">
            <a:avLst/>
          </a:prstGeom>
        </p:spPr>
      </p:pic>
      <p:pic>
        <p:nvPicPr>
          <p:cNvPr id="11" name="Picture 10">
            <a:extLst>
              <a:ext uri="{FF2B5EF4-FFF2-40B4-BE49-F238E27FC236}">
                <a16:creationId xmlns:a16="http://schemas.microsoft.com/office/drawing/2014/main" id="{3FE123A4-9E5E-4C1A-83C1-3B39ED841A5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923152" y="6077268"/>
            <a:ext cx="3139222" cy="1062831"/>
          </a:xfrm>
          <a:prstGeom prst="rect">
            <a:avLst/>
          </a:prstGeom>
        </p:spPr>
      </p:pic>
      <p:pic>
        <p:nvPicPr>
          <p:cNvPr id="12" name="Picture 11">
            <a:extLst>
              <a:ext uri="{FF2B5EF4-FFF2-40B4-BE49-F238E27FC236}">
                <a16:creationId xmlns:a16="http://schemas.microsoft.com/office/drawing/2014/main" id="{48D05451-38A8-4A00-8828-18F16820F1DC}"/>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8695249" y="7493477"/>
            <a:ext cx="3343089" cy="916005"/>
          </a:xfrm>
          <a:prstGeom prst="rect">
            <a:avLst/>
          </a:prstGeom>
          <a:noFill/>
          <a:ln>
            <a:noFill/>
          </a:ln>
        </p:spPr>
      </p:pic>
      <p:cxnSp>
        <p:nvCxnSpPr>
          <p:cNvPr id="5" name="Straight Connector 4">
            <a:extLst>
              <a:ext uri="{FF2B5EF4-FFF2-40B4-BE49-F238E27FC236}">
                <a16:creationId xmlns:a16="http://schemas.microsoft.com/office/drawing/2014/main" id="{F1631817-5C0A-634C-BF04-2BB3D92BED22}"/>
              </a:ext>
            </a:extLst>
          </p:cNvPr>
          <p:cNvCxnSpPr/>
          <p:nvPr/>
        </p:nvCxnSpPr>
        <p:spPr>
          <a:xfrm>
            <a:off x="8574374" y="2521822"/>
            <a:ext cx="0" cy="5887660"/>
          </a:xfrm>
          <a:prstGeom prst="line">
            <a:avLst/>
          </a:prstGeom>
          <a:ln/>
          <a:effectLst>
            <a:outerShdw blurRad="50800" dist="38100" algn="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5" name="HIGH PERFORMANCE TEXTILES PRIVATE LIMITED…">
            <a:extLst>
              <a:ext uri="{FF2B5EF4-FFF2-40B4-BE49-F238E27FC236}">
                <a16:creationId xmlns:a16="http://schemas.microsoft.com/office/drawing/2014/main" id="{D38D92CF-78DB-8649-9B40-3007557672CD}"/>
              </a:ext>
            </a:extLst>
          </p:cNvPr>
          <p:cNvSpPr txBox="1"/>
          <p:nvPr/>
        </p:nvSpPr>
        <p:spPr>
          <a:xfrm>
            <a:off x="2473171" y="8984018"/>
            <a:ext cx="7731888" cy="821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defRPr sz="1300" b="1">
                <a:solidFill>
                  <a:srgbClr val="2E86B9"/>
                </a:solidFill>
                <a:latin typeface="Avenir Next"/>
                <a:ea typeface="Avenir Next"/>
                <a:cs typeface="Avenir Next"/>
                <a:sym typeface="Avenir Next"/>
              </a:defRPr>
            </a:pPr>
            <a:r>
              <a:rPr dirty="0"/>
              <a:t>HIGH PERFORMANCE TEXTILES PRIVATE LIMITED</a:t>
            </a:r>
          </a:p>
          <a:p>
            <a:pPr defTabSz="457200">
              <a:lnSpc>
                <a:spcPct val="115000"/>
              </a:lnSpc>
              <a:defRPr sz="1300">
                <a:solidFill>
                  <a:srgbClr val="2E86B9"/>
                </a:solidFill>
                <a:latin typeface="Avenir Next"/>
                <a:ea typeface="Avenir Next"/>
                <a:cs typeface="Avenir Next"/>
                <a:sym typeface="Avenir Next"/>
              </a:defRPr>
            </a:pPr>
            <a:r>
              <a:rPr dirty="0"/>
              <a:t>Office Address : Plot No- 145, Sector 21, Phase - 1, HSIIDC,   </a:t>
            </a:r>
            <a:r>
              <a:rPr dirty="0" err="1"/>
              <a:t>Barhi</a:t>
            </a:r>
            <a:r>
              <a:rPr dirty="0"/>
              <a:t>, Sonipat - 131101,  Haryana, India  </a:t>
            </a:r>
          </a:p>
          <a:p>
            <a:pPr defTabSz="457200">
              <a:lnSpc>
                <a:spcPct val="115000"/>
              </a:lnSpc>
              <a:defRPr sz="1300">
                <a:solidFill>
                  <a:srgbClr val="2E86B9"/>
                </a:solidFill>
                <a:latin typeface="Avenir Next"/>
                <a:ea typeface="Avenir Next"/>
                <a:cs typeface="Avenir Next"/>
                <a:sym typeface="Avenir Next"/>
              </a:defRPr>
            </a:pPr>
            <a:r>
              <a:rPr dirty="0" err="1"/>
              <a:t>www.hpt-india.com</a:t>
            </a:r>
            <a:endParaRPr dirty="0"/>
          </a:p>
        </p:txBody>
      </p:sp>
      <p:cxnSp>
        <p:nvCxnSpPr>
          <p:cNvPr id="17" name="Straight Connector 16">
            <a:extLst>
              <a:ext uri="{FF2B5EF4-FFF2-40B4-BE49-F238E27FC236}">
                <a16:creationId xmlns:a16="http://schemas.microsoft.com/office/drawing/2014/main" id="{B14B093A-AF33-B245-B1B2-B45E26FA7C1B}"/>
              </a:ext>
            </a:extLst>
          </p:cNvPr>
          <p:cNvCxnSpPr/>
          <p:nvPr/>
        </p:nvCxnSpPr>
        <p:spPr>
          <a:xfrm>
            <a:off x="530000" y="8984018"/>
            <a:ext cx="118872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83650673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 yarn designing and manufacturing company in India and UK.…"/>
          <p:cNvSpPr txBox="1"/>
          <p:nvPr/>
        </p:nvSpPr>
        <p:spPr>
          <a:xfrm>
            <a:off x="3275320" y="691053"/>
            <a:ext cx="8248749" cy="646331"/>
          </a:xfrm>
          <a:prstGeom prst="rect">
            <a:avLst/>
          </a:prstGeom>
          <a:ln w="12700">
            <a:miter lim="400000"/>
          </a:ln>
          <a:extLst>
            <a:ext uri="{C572A759-6A51-4108-AA02-DFA0A04FC94B}">
              <ma14:wrappingTextBoxFlag xmlns="" xmlns:ma14="http://schemas.microsoft.com/office/mac/drawingml/2011/main" val="1"/>
            </a:ext>
          </a:extLst>
        </p:spPr>
        <p:txBody>
          <a:bodyPr wrap="square" lIns="65023" rIns="65023">
            <a:spAutoFit/>
          </a:bodyPr>
          <a:lstStyle/>
          <a:p>
            <a:pPr indent="650230">
              <a:spcBef>
                <a:spcPts val="569"/>
              </a:spcBef>
              <a:defRPr sz="2400" b="1">
                <a:solidFill>
                  <a:srgbClr val="3B99FC"/>
                </a:solidFill>
              </a:defRPr>
            </a:pPr>
            <a:r>
              <a:rPr lang="en-IN" sz="3600" dirty="0">
                <a:solidFill>
                  <a:srgbClr val="358FC1"/>
                </a:solidFill>
                <a:latin typeface="Avenir Next" panose="020B0503020202020204" pitchFamily="34" charset="0"/>
              </a:rPr>
              <a:t>Technical Yarns: IFR Staple fibres</a:t>
            </a:r>
          </a:p>
        </p:txBody>
      </p:sp>
      <p:pic>
        <p:nvPicPr>
          <p:cNvPr id="3" name="Picture 2" descr="A picture containing food, sheep, dog, water&#10;&#10;Description automatically generated">
            <a:extLst>
              <a:ext uri="{FF2B5EF4-FFF2-40B4-BE49-F238E27FC236}">
                <a16:creationId xmlns:a16="http://schemas.microsoft.com/office/drawing/2014/main" id="{8841994F-EA22-4896-9CB1-89FB028C9F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7825" y="5296892"/>
            <a:ext cx="2775664" cy="3594795"/>
          </a:xfrm>
          <a:prstGeom prst="rect">
            <a:avLst/>
          </a:prstGeom>
        </p:spPr>
      </p:pic>
      <p:pic>
        <p:nvPicPr>
          <p:cNvPr id="5" name="Picture 4" descr="A picture containing cake, food, table, piece&#10;&#10;Description automatically generated">
            <a:extLst>
              <a:ext uri="{FF2B5EF4-FFF2-40B4-BE49-F238E27FC236}">
                <a16:creationId xmlns:a16="http://schemas.microsoft.com/office/drawing/2014/main" id="{4724F25C-9B1A-4B9D-87AB-04E29EDE8A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7978" y="5295426"/>
            <a:ext cx="2653997" cy="3607559"/>
          </a:xfrm>
          <a:prstGeom prst="rect">
            <a:avLst/>
          </a:prstGeom>
        </p:spPr>
      </p:pic>
      <p:pic>
        <p:nvPicPr>
          <p:cNvPr id="7" name="Picture 6" descr="A picture containing dog, indoor, laying, lying&#10;&#10;Description automatically generated">
            <a:extLst>
              <a:ext uri="{FF2B5EF4-FFF2-40B4-BE49-F238E27FC236}">
                <a16:creationId xmlns:a16="http://schemas.microsoft.com/office/drawing/2014/main" id="{F8385C1A-5C41-474F-B758-35F48EA8D2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0150" y="1992347"/>
            <a:ext cx="2558970" cy="3114601"/>
          </a:xfrm>
          <a:prstGeom prst="rect">
            <a:avLst/>
          </a:prstGeom>
        </p:spPr>
      </p:pic>
      <p:pic>
        <p:nvPicPr>
          <p:cNvPr id="10" name="Picture 9" descr="A picture containing dog, large, table, white&#10;&#10;Description automatically generated">
            <a:extLst>
              <a:ext uri="{FF2B5EF4-FFF2-40B4-BE49-F238E27FC236}">
                <a16:creationId xmlns:a16="http://schemas.microsoft.com/office/drawing/2014/main" id="{9952108A-BCF1-454A-8DF7-2B650A652F2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58573" y="5307130"/>
            <a:ext cx="2530548" cy="3580733"/>
          </a:xfrm>
          <a:prstGeom prst="rect">
            <a:avLst/>
          </a:prstGeom>
        </p:spPr>
      </p:pic>
      <p:pic>
        <p:nvPicPr>
          <p:cNvPr id="12" name="Picture 11" descr="A close up of a dog&#10;&#10;Description automatically generated">
            <a:extLst>
              <a:ext uri="{FF2B5EF4-FFF2-40B4-BE49-F238E27FC236}">
                <a16:creationId xmlns:a16="http://schemas.microsoft.com/office/drawing/2014/main" id="{E6AE463B-627F-4FC7-9360-790D38E8449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77978" y="2006123"/>
            <a:ext cx="2667082" cy="3092936"/>
          </a:xfrm>
          <a:prstGeom prst="rect">
            <a:avLst/>
          </a:prstGeom>
        </p:spPr>
      </p:pic>
      <p:pic>
        <p:nvPicPr>
          <p:cNvPr id="14" name="Picture 13" descr="A picture containing grass, black, water, standing&#10;&#10;Description automatically generated">
            <a:extLst>
              <a:ext uri="{FF2B5EF4-FFF2-40B4-BE49-F238E27FC236}">
                <a16:creationId xmlns:a16="http://schemas.microsoft.com/office/drawing/2014/main" id="{7B720E34-BC1F-4E0B-A7D1-F202C5DDAA8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69618" y="2038671"/>
            <a:ext cx="2823270" cy="3092936"/>
          </a:xfrm>
          <a:prstGeom prst="rect">
            <a:avLst/>
          </a:prstGeom>
        </p:spPr>
      </p:pic>
      <p:pic>
        <p:nvPicPr>
          <p:cNvPr id="16" name="HPT - Logo.png" descr="HPT - Logo.png">
            <a:extLst>
              <a:ext uri="{FF2B5EF4-FFF2-40B4-BE49-F238E27FC236}">
                <a16:creationId xmlns:a16="http://schemas.microsoft.com/office/drawing/2014/main" id="{CB0DF377-7C06-2547-ADF1-568439512079}"/>
              </a:ext>
            </a:extLst>
          </p:cNvPr>
          <p:cNvPicPr>
            <a:picLocks noChangeAspect="1"/>
          </p:cNvPicPr>
          <p:nvPr/>
        </p:nvPicPr>
        <p:blipFill>
          <a:blip r:embed="rId9"/>
          <a:stretch>
            <a:fillRect/>
          </a:stretch>
        </p:blipFill>
        <p:spPr>
          <a:xfrm>
            <a:off x="650405" y="377380"/>
            <a:ext cx="3048001" cy="1205142"/>
          </a:xfrm>
          <a:prstGeom prst="rect">
            <a:avLst/>
          </a:prstGeom>
          <a:ln w="12700">
            <a:miter lim="400000"/>
          </a:ln>
        </p:spPr>
      </p:pic>
      <p:cxnSp>
        <p:nvCxnSpPr>
          <p:cNvPr id="6" name="Straight Connector 5">
            <a:extLst>
              <a:ext uri="{FF2B5EF4-FFF2-40B4-BE49-F238E27FC236}">
                <a16:creationId xmlns:a16="http://schemas.microsoft.com/office/drawing/2014/main" id="{D3E8C945-2A8F-4948-B640-98719720C933}"/>
              </a:ext>
            </a:extLst>
          </p:cNvPr>
          <p:cNvCxnSpPr>
            <a:cxnSpLocks/>
          </p:cNvCxnSpPr>
          <p:nvPr/>
        </p:nvCxnSpPr>
        <p:spPr>
          <a:xfrm>
            <a:off x="2307825" y="5203094"/>
            <a:ext cx="8661902" cy="0"/>
          </a:xfrm>
          <a:prstGeom prst="line">
            <a:avLst/>
          </a:prstGeom>
          <a:ln/>
          <a:effectLst>
            <a:glow rad="63500">
              <a:schemeClr val="accent1">
                <a:satMod val="175000"/>
                <a:alpha val="40000"/>
              </a:schemeClr>
            </a:glow>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B355BC7F-73D1-CA46-8F8B-BB77E8EEEFE7}"/>
              </a:ext>
            </a:extLst>
          </p:cNvPr>
          <p:cNvCxnSpPr>
            <a:cxnSpLocks/>
          </p:cNvCxnSpPr>
          <p:nvPr/>
        </p:nvCxnSpPr>
        <p:spPr>
          <a:xfrm>
            <a:off x="5214247" y="4272197"/>
            <a:ext cx="0" cy="2023672"/>
          </a:xfrm>
          <a:prstGeom prst="line">
            <a:avLst/>
          </a:prstGeom>
          <a:ln/>
          <a:effectLst>
            <a:glow rad="63500">
              <a:schemeClr val="accent1">
                <a:satMod val="175000"/>
                <a:alpha val="40000"/>
              </a:schemeClr>
            </a:glow>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AE0572B-3EBC-6540-AEEA-70FF33AC00B5}"/>
              </a:ext>
            </a:extLst>
          </p:cNvPr>
          <p:cNvCxnSpPr>
            <a:cxnSpLocks/>
          </p:cNvCxnSpPr>
          <p:nvPr/>
        </p:nvCxnSpPr>
        <p:spPr>
          <a:xfrm>
            <a:off x="8220543" y="4295295"/>
            <a:ext cx="0" cy="2023672"/>
          </a:xfrm>
          <a:prstGeom prst="line">
            <a:avLst/>
          </a:prstGeom>
          <a:ln/>
          <a:effectLst>
            <a:glow rad="63500">
              <a:schemeClr val="accent1">
                <a:satMod val="175000"/>
                <a:alpha val="40000"/>
              </a:schemeClr>
            </a:glow>
          </a:effectLst>
        </p:spPr>
        <p:style>
          <a:lnRef idx="2">
            <a:schemeClr val="accent1"/>
          </a:lnRef>
          <a:fillRef idx="0">
            <a:schemeClr val="accent1"/>
          </a:fillRef>
          <a:effectRef idx="1">
            <a:schemeClr val="accent1"/>
          </a:effectRef>
          <a:fontRef idx="minor">
            <a:schemeClr val="tx1"/>
          </a:fontRef>
        </p:style>
      </p:cxnSp>
      <p:sp>
        <p:nvSpPr>
          <p:cNvPr id="15" name="HIGH PERFORMANCE TEXTILES PRIVATE LIMITED…">
            <a:extLst>
              <a:ext uri="{FF2B5EF4-FFF2-40B4-BE49-F238E27FC236}">
                <a16:creationId xmlns:a16="http://schemas.microsoft.com/office/drawing/2014/main" id="{E740289F-AD8C-4845-B1A6-33B841F99583}"/>
              </a:ext>
            </a:extLst>
          </p:cNvPr>
          <p:cNvSpPr txBox="1"/>
          <p:nvPr/>
        </p:nvSpPr>
        <p:spPr>
          <a:xfrm>
            <a:off x="2473171" y="8984018"/>
            <a:ext cx="7731888" cy="821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defRPr sz="1300" b="1">
                <a:solidFill>
                  <a:srgbClr val="2E86B9"/>
                </a:solidFill>
                <a:latin typeface="Avenir Next"/>
                <a:ea typeface="Avenir Next"/>
                <a:cs typeface="Avenir Next"/>
                <a:sym typeface="Avenir Next"/>
              </a:defRPr>
            </a:pPr>
            <a:r>
              <a:rPr dirty="0"/>
              <a:t>HIGH PERFORMANCE TEXTILES PRIVATE LIMITED</a:t>
            </a:r>
          </a:p>
          <a:p>
            <a:pPr defTabSz="457200">
              <a:lnSpc>
                <a:spcPct val="115000"/>
              </a:lnSpc>
              <a:defRPr sz="1300">
                <a:solidFill>
                  <a:srgbClr val="2E86B9"/>
                </a:solidFill>
                <a:latin typeface="Avenir Next"/>
                <a:ea typeface="Avenir Next"/>
                <a:cs typeface="Avenir Next"/>
                <a:sym typeface="Avenir Next"/>
              </a:defRPr>
            </a:pPr>
            <a:r>
              <a:rPr dirty="0"/>
              <a:t>Office Address : Plot No- 145, Sector 21, Phase - 1, HSIIDC,   </a:t>
            </a:r>
            <a:r>
              <a:rPr dirty="0" err="1"/>
              <a:t>Barhi</a:t>
            </a:r>
            <a:r>
              <a:rPr dirty="0"/>
              <a:t>, Sonipat - 131101,  Haryana, India  </a:t>
            </a:r>
          </a:p>
          <a:p>
            <a:pPr defTabSz="457200">
              <a:lnSpc>
                <a:spcPct val="115000"/>
              </a:lnSpc>
              <a:defRPr sz="1300">
                <a:solidFill>
                  <a:srgbClr val="2E86B9"/>
                </a:solidFill>
                <a:latin typeface="Avenir Next"/>
                <a:ea typeface="Avenir Next"/>
                <a:cs typeface="Avenir Next"/>
                <a:sym typeface="Avenir Next"/>
              </a:defRPr>
            </a:pPr>
            <a:r>
              <a:rPr dirty="0" err="1"/>
              <a:t>www.hpt-india.com</a:t>
            </a:r>
            <a:endParaRPr dirty="0"/>
          </a:p>
        </p:txBody>
      </p:sp>
      <p:cxnSp>
        <p:nvCxnSpPr>
          <p:cNvPr id="18" name="Straight Connector 17">
            <a:extLst>
              <a:ext uri="{FF2B5EF4-FFF2-40B4-BE49-F238E27FC236}">
                <a16:creationId xmlns:a16="http://schemas.microsoft.com/office/drawing/2014/main" id="{9CD685AC-4F1F-7C46-9A30-D80B9126F50A}"/>
              </a:ext>
            </a:extLst>
          </p:cNvPr>
          <p:cNvCxnSpPr/>
          <p:nvPr/>
        </p:nvCxnSpPr>
        <p:spPr>
          <a:xfrm>
            <a:off x="530000" y="335176"/>
            <a:ext cx="119160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9" name="Straight Connector 18">
            <a:extLst>
              <a:ext uri="{FF2B5EF4-FFF2-40B4-BE49-F238E27FC236}">
                <a16:creationId xmlns:a16="http://schemas.microsoft.com/office/drawing/2014/main" id="{E09341B0-EE71-B74B-9ACF-A1200022C535}"/>
              </a:ext>
            </a:extLst>
          </p:cNvPr>
          <p:cNvCxnSpPr/>
          <p:nvPr/>
        </p:nvCxnSpPr>
        <p:spPr>
          <a:xfrm>
            <a:off x="558800" y="1620315"/>
            <a:ext cx="118872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60517047-A132-EF4C-9095-ABA0D4217419}"/>
              </a:ext>
            </a:extLst>
          </p:cNvPr>
          <p:cNvCxnSpPr/>
          <p:nvPr/>
        </p:nvCxnSpPr>
        <p:spPr>
          <a:xfrm>
            <a:off x="530000" y="8984018"/>
            <a:ext cx="118872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637111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PT - Logo.png" descr="HPT - Logo.png">
            <a:extLst>
              <a:ext uri="{FF2B5EF4-FFF2-40B4-BE49-F238E27FC236}">
                <a16:creationId xmlns:a16="http://schemas.microsoft.com/office/drawing/2014/main" id="{FB3A4370-B285-1142-8E19-321FC918BD35}"/>
              </a:ext>
            </a:extLst>
          </p:cNvPr>
          <p:cNvPicPr>
            <a:picLocks noChangeAspect="1"/>
          </p:cNvPicPr>
          <p:nvPr/>
        </p:nvPicPr>
        <p:blipFill>
          <a:blip r:embed="rId2">
            <a:alphaModFix amt="9811"/>
          </a:blip>
          <a:stretch>
            <a:fillRect/>
          </a:stretch>
        </p:blipFill>
        <p:spPr>
          <a:xfrm>
            <a:off x="2654300" y="3460750"/>
            <a:ext cx="7708900" cy="3048000"/>
          </a:xfrm>
          <a:prstGeom prst="rect">
            <a:avLst/>
          </a:prstGeom>
          <a:ln w="12700">
            <a:miter lim="400000"/>
          </a:ln>
        </p:spPr>
      </p:pic>
      <p:sp>
        <p:nvSpPr>
          <p:cNvPr id="3" name="Text Placeholder 2">
            <a:extLst>
              <a:ext uri="{FF2B5EF4-FFF2-40B4-BE49-F238E27FC236}">
                <a16:creationId xmlns:a16="http://schemas.microsoft.com/office/drawing/2014/main" id="{7E5F4892-BFA0-9348-8ADA-4966F2236158}"/>
              </a:ext>
            </a:extLst>
          </p:cNvPr>
          <p:cNvSpPr>
            <a:spLocks noGrp="1"/>
          </p:cNvSpPr>
          <p:nvPr>
            <p:ph type="body" idx="1"/>
          </p:nvPr>
        </p:nvSpPr>
        <p:spPr>
          <a:xfrm>
            <a:off x="0" y="2455531"/>
            <a:ext cx="13004799" cy="4048849"/>
          </a:xfrm>
        </p:spPr>
        <p:txBody>
          <a:bodyPr>
            <a:normAutofit/>
          </a:bodyPr>
          <a:lstStyle/>
          <a:p>
            <a:pPr marL="210311" lvl="2" indent="630936" defTabSz="841247">
              <a:lnSpc>
                <a:spcPct val="90000"/>
              </a:lnSpc>
              <a:spcBef>
                <a:spcPts val="0"/>
              </a:spcBef>
              <a:buSzTx/>
              <a:buNone/>
              <a:defRPr sz="1840"/>
            </a:pPr>
            <a:r>
              <a:rPr lang="en-IN" sz="2000" b="1" dirty="0"/>
              <a:t>HPT Aracore® </a:t>
            </a:r>
            <a:r>
              <a:rPr lang="en-IN" sz="2000" dirty="0"/>
              <a:t>– Aramid based heat &amp; cut-resistant yarns;</a:t>
            </a:r>
          </a:p>
          <a:p>
            <a:pPr marL="210311" lvl="2" indent="630936" defTabSz="841247">
              <a:lnSpc>
                <a:spcPct val="90000"/>
              </a:lnSpc>
              <a:spcBef>
                <a:spcPts val="0"/>
              </a:spcBef>
              <a:buSzTx/>
              <a:buNone/>
              <a:defRPr sz="1840"/>
            </a:pPr>
            <a:endParaRPr lang="en-IN" sz="2000" dirty="0"/>
          </a:p>
          <a:p>
            <a:pPr marL="210311" lvl="2" indent="630936" defTabSz="841247">
              <a:lnSpc>
                <a:spcPct val="90000"/>
              </a:lnSpc>
              <a:spcBef>
                <a:spcPts val="0"/>
              </a:spcBef>
              <a:buSzTx/>
              <a:buNone/>
              <a:defRPr sz="1840"/>
            </a:pPr>
            <a:r>
              <a:rPr lang="en-IN" sz="2000" b="1" dirty="0"/>
              <a:t>HPT Flex ®  </a:t>
            </a:r>
            <a:r>
              <a:rPr lang="en-IN" sz="2000" dirty="0"/>
              <a:t>- High performance polyethylene (UHMWPE) based cut/slash/stab resistant yarns;</a:t>
            </a:r>
          </a:p>
          <a:p>
            <a:pPr marL="210311" lvl="2" indent="630936" defTabSz="841247">
              <a:lnSpc>
                <a:spcPct val="90000"/>
              </a:lnSpc>
              <a:spcBef>
                <a:spcPts val="0"/>
              </a:spcBef>
              <a:buSzTx/>
              <a:buNone/>
              <a:defRPr sz="1840"/>
            </a:pPr>
            <a:endParaRPr lang="en-IN" sz="2000" dirty="0"/>
          </a:p>
          <a:p>
            <a:pPr marL="210311" lvl="2" indent="630936" defTabSz="841247">
              <a:lnSpc>
                <a:spcPct val="90000"/>
              </a:lnSpc>
              <a:spcBef>
                <a:spcPts val="0"/>
              </a:spcBef>
              <a:buSzTx/>
              <a:buNone/>
              <a:defRPr sz="1840"/>
            </a:pPr>
            <a:r>
              <a:rPr lang="en-IN" sz="2000" b="1" dirty="0"/>
              <a:t>HPT </a:t>
            </a:r>
            <a:r>
              <a:rPr lang="en-IN" sz="2000" b="1" dirty="0" err="1"/>
              <a:t>CutPro</a:t>
            </a:r>
            <a:r>
              <a:rPr lang="en-IN" sz="2000" b="1" dirty="0"/>
              <a:t>®  </a:t>
            </a:r>
            <a:r>
              <a:rPr lang="en-IN" sz="2000" dirty="0"/>
              <a:t>-  Cut-resistant comfort yarns;</a:t>
            </a:r>
          </a:p>
          <a:p>
            <a:pPr marL="210311" lvl="2" indent="630936" defTabSz="841247">
              <a:lnSpc>
                <a:spcPct val="90000"/>
              </a:lnSpc>
              <a:spcBef>
                <a:spcPts val="0"/>
              </a:spcBef>
              <a:buSzTx/>
              <a:buNone/>
              <a:defRPr sz="1840"/>
            </a:pPr>
            <a:endParaRPr lang="en-IN" sz="2000" b="1" dirty="0"/>
          </a:p>
          <a:p>
            <a:pPr marL="210311" lvl="2" indent="630936" defTabSz="841247">
              <a:lnSpc>
                <a:spcPct val="90000"/>
              </a:lnSpc>
              <a:spcBef>
                <a:spcPts val="0"/>
              </a:spcBef>
              <a:buSzTx/>
              <a:buNone/>
              <a:defRPr sz="1840"/>
            </a:pPr>
            <a:r>
              <a:rPr lang="en-IN" sz="2000" b="1" dirty="0"/>
              <a:t>HPT Savesplash® </a:t>
            </a:r>
            <a:r>
              <a:rPr lang="en-IN" sz="2000" dirty="0"/>
              <a:t>- Yarns for protection against electric arc-flash and flash fire;</a:t>
            </a:r>
          </a:p>
          <a:p>
            <a:pPr marL="210311" lvl="2" indent="630936" defTabSz="841247">
              <a:lnSpc>
                <a:spcPct val="90000"/>
              </a:lnSpc>
              <a:spcBef>
                <a:spcPts val="0"/>
              </a:spcBef>
              <a:buSzTx/>
              <a:buNone/>
              <a:defRPr sz="1840"/>
            </a:pPr>
            <a:endParaRPr lang="en-IN" sz="2000" dirty="0"/>
          </a:p>
          <a:p>
            <a:pPr marL="210311" lvl="2" indent="630936" defTabSz="841247">
              <a:lnSpc>
                <a:spcPct val="90000"/>
              </a:lnSpc>
              <a:spcBef>
                <a:spcPts val="0"/>
              </a:spcBef>
              <a:buSzTx/>
              <a:buNone/>
              <a:defRPr sz="1840"/>
            </a:pPr>
            <a:r>
              <a:rPr lang="en-IN" sz="2000" b="1" dirty="0"/>
              <a:t>HPT Anti-</a:t>
            </a:r>
            <a:r>
              <a:rPr lang="en-IN" sz="2000" b="1" dirty="0" err="1"/>
              <a:t>StaX</a:t>
            </a:r>
            <a:r>
              <a:rPr lang="en-IN" sz="1600" b="1" dirty="0"/>
              <a:t>™</a:t>
            </a:r>
            <a:r>
              <a:rPr lang="en-IN" sz="2000" b="1" dirty="0"/>
              <a:t> </a:t>
            </a:r>
            <a:r>
              <a:rPr lang="en-IN" sz="2000" dirty="0"/>
              <a:t>- Yarns with low surface resistance (</a:t>
            </a:r>
            <a:r>
              <a:rPr lang="el-GR" sz="2000" dirty="0">
                <a:latin typeface="Times New Roman" panose="02020603050405020304" pitchFamily="18" charset="0"/>
                <a:cs typeface="Times New Roman" panose="02020603050405020304" pitchFamily="18" charset="0"/>
              </a:rPr>
              <a:t>Ω</a:t>
            </a:r>
            <a:r>
              <a:rPr lang="en-IN" sz="2000" dirty="0"/>
              <a:t>) for protection against electrostatic charges.</a:t>
            </a:r>
          </a:p>
        </p:txBody>
      </p:sp>
      <p:sp>
        <p:nvSpPr>
          <p:cNvPr id="2" name="Title 1">
            <a:extLst>
              <a:ext uri="{FF2B5EF4-FFF2-40B4-BE49-F238E27FC236}">
                <a16:creationId xmlns:a16="http://schemas.microsoft.com/office/drawing/2014/main" id="{9BD7A6CB-1F3E-B449-A776-B07853B0D560}"/>
              </a:ext>
            </a:extLst>
          </p:cNvPr>
          <p:cNvSpPr>
            <a:spLocks noGrp="1"/>
          </p:cNvSpPr>
          <p:nvPr>
            <p:ph type="title"/>
          </p:nvPr>
        </p:nvSpPr>
        <p:spPr>
          <a:xfrm>
            <a:off x="3975100" y="787400"/>
            <a:ext cx="6604000" cy="1219200"/>
          </a:xfrm>
        </p:spPr>
        <p:txBody>
          <a:bodyPr/>
          <a:lstStyle/>
          <a:p>
            <a:r>
              <a:rPr lang="en-IN" dirty="0"/>
              <a:t>HPT Yarns</a:t>
            </a:r>
            <a:endParaRPr lang="en-US" dirty="0"/>
          </a:p>
        </p:txBody>
      </p:sp>
      <p:pic>
        <p:nvPicPr>
          <p:cNvPr id="7" name="HPT - Logo.png" descr="HPT - Logo.png">
            <a:extLst>
              <a:ext uri="{FF2B5EF4-FFF2-40B4-BE49-F238E27FC236}">
                <a16:creationId xmlns:a16="http://schemas.microsoft.com/office/drawing/2014/main" id="{8FE55608-04B6-4231-BFC8-359263A87730}"/>
              </a:ext>
            </a:extLst>
          </p:cNvPr>
          <p:cNvPicPr>
            <a:picLocks noChangeAspect="1"/>
          </p:cNvPicPr>
          <p:nvPr/>
        </p:nvPicPr>
        <p:blipFill>
          <a:blip r:embed="rId2"/>
          <a:stretch>
            <a:fillRect/>
          </a:stretch>
        </p:blipFill>
        <p:spPr>
          <a:xfrm>
            <a:off x="717862" y="781946"/>
            <a:ext cx="3048001" cy="1205142"/>
          </a:xfrm>
          <a:prstGeom prst="rect">
            <a:avLst/>
          </a:prstGeom>
          <a:ln w="12700">
            <a:miter lim="400000"/>
          </a:ln>
        </p:spPr>
      </p:pic>
      <p:sp>
        <p:nvSpPr>
          <p:cNvPr id="11" name="HIGH PERFORMANCE TEXTILES PRIVATE LIMITED…">
            <a:extLst>
              <a:ext uri="{FF2B5EF4-FFF2-40B4-BE49-F238E27FC236}">
                <a16:creationId xmlns:a16="http://schemas.microsoft.com/office/drawing/2014/main" id="{329ED03F-0EBA-4E43-B2DD-BB6376F48371}"/>
              </a:ext>
            </a:extLst>
          </p:cNvPr>
          <p:cNvSpPr txBox="1"/>
          <p:nvPr/>
        </p:nvSpPr>
        <p:spPr>
          <a:xfrm>
            <a:off x="2473171" y="8984018"/>
            <a:ext cx="7731888" cy="821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defRPr sz="1300" b="1">
                <a:solidFill>
                  <a:srgbClr val="2E86B9"/>
                </a:solidFill>
                <a:latin typeface="Avenir Next"/>
                <a:ea typeface="Avenir Next"/>
                <a:cs typeface="Avenir Next"/>
                <a:sym typeface="Avenir Next"/>
              </a:defRPr>
            </a:pPr>
            <a:r>
              <a:rPr dirty="0"/>
              <a:t>HIGH PERFORMANCE TEXTILES PRIVATE LIMITED</a:t>
            </a:r>
          </a:p>
          <a:p>
            <a:pPr defTabSz="457200">
              <a:lnSpc>
                <a:spcPct val="115000"/>
              </a:lnSpc>
              <a:defRPr sz="1300">
                <a:solidFill>
                  <a:srgbClr val="2E86B9"/>
                </a:solidFill>
                <a:latin typeface="Avenir Next"/>
                <a:ea typeface="Avenir Next"/>
                <a:cs typeface="Avenir Next"/>
                <a:sym typeface="Avenir Next"/>
              </a:defRPr>
            </a:pPr>
            <a:r>
              <a:rPr dirty="0"/>
              <a:t>Office Address : Plot No- 145, Sector 21, Phase - 1, HSIIDC,   </a:t>
            </a:r>
            <a:r>
              <a:rPr dirty="0" err="1"/>
              <a:t>Barhi</a:t>
            </a:r>
            <a:r>
              <a:rPr dirty="0"/>
              <a:t>, Sonipat - 131101,  Haryana, India  </a:t>
            </a:r>
          </a:p>
          <a:p>
            <a:pPr defTabSz="457200">
              <a:lnSpc>
                <a:spcPct val="115000"/>
              </a:lnSpc>
              <a:defRPr sz="1300">
                <a:solidFill>
                  <a:srgbClr val="2E86B9"/>
                </a:solidFill>
                <a:latin typeface="Avenir Next"/>
                <a:ea typeface="Avenir Next"/>
                <a:cs typeface="Avenir Next"/>
                <a:sym typeface="Avenir Next"/>
              </a:defRPr>
            </a:pPr>
            <a:r>
              <a:rPr dirty="0" err="1"/>
              <a:t>www.hpt-india.com</a:t>
            </a:r>
            <a:endParaRPr dirty="0"/>
          </a:p>
        </p:txBody>
      </p:sp>
      <p:cxnSp>
        <p:nvCxnSpPr>
          <p:cNvPr id="12" name="Straight Connector 11">
            <a:extLst>
              <a:ext uri="{FF2B5EF4-FFF2-40B4-BE49-F238E27FC236}">
                <a16:creationId xmlns:a16="http://schemas.microsoft.com/office/drawing/2014/main" id="{7B553F3F-3DA8-594C-9B31-5A8BE8834330}"/>
              </a:ext>
            </a:extLst>
          </p:cNvPr>
          <p:cNvCxnSpPr/>
          <p:nvPr/>
        </p:nvCxnSpPr>
        <p:spPr>
          <a:xfrm>
            <a:off x="530000" y="8984018"/>
            <a:ext cx="118872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pic>
        <p:nvPicPr>
          <p:cNvPr id="8" name="Picture 7">
            <a:extLst>
              <a:ext uri="{FF2B5EF4-FFF2-40B4-BE49-F238E27FC236}">
                <a16:creationId xmlns:a16="http://schemas.microsoft.com/office/drawing/2014/main" id="{B08F4E76-259D-2B46-8751-BA97E58693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862" y="6758318"/>
            <a:ext cx="11453248" cy="1971770"/>
          </a:xfrm>
          <a:prstGeom prst="rect">
            <a:avLst/>
          </a:prstGeom>
        </p:spPr>
      </p:pic>
    </p:spTree>
    <p:extLst>
      <p:ext uri="{BB962C8B-B14F-4D97-AF65-F5344CB8AC3E}">
        <p14:creationId xmlns:p14="http://schemas.microsoft.com/office/powerpoint/2010/main" val="356696934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51" name="HPT - Logo.png" descr="HPT - Logo.png"/>
          <p:cNvPicPr>
            <a:picLocks noChangeAspect="1"/>
          </p:cNvPicPr>
          <p:nvPr/>
        </p:nvPicPr>
        <p:blipFill>
          <a:blip r:embed="rId4">
            <a:alphaModFix amt="10000"/>
          </a:blip>
          <a:stretch>
            <a:fillRect/>
          </a:stretch>
        </p:blipFill>
        <p:spPr>
          <a:xfrm>
            <a:off x="2647950" y="3352800"/>
            <a:ext cx="7708900" cy="3048000"/>
          </a:xfrm>
          <a:prstGeom prst="rect">
            <a:avLst/>
          </a:prstGeom>
          <a:ln w="12700">
            <a:miter lim="400000"/>
          </a:ln>
        </p:spPr>
      </p:pic>
      <p:sp>
        <p:nvSpPr>
          <p:cNvPr id="152" name="The HPT Aracore® yarns are designed to provide maximum protection against thermal and mechanical hazards (cut, slash, lacerations). These composite yarns are manufactured using para-aramid fibres blended with other inherent flame-retardant fibres (such as meta-aramid, FR viscose, modacrylic, polyamide-imide, FR nylon, FR polyester) and reinforced with high strength filaments. The yarns are available in yellow, green and black colour."/>
          <p:cNvSpPr txBox="1">
            <a:spLocks noGrp="1"/>
          </p:cNvSpPr>
          <p:nvPr>
            <p:ph type="body" sz="quarter" idx="1"/>
          </p:nvPr>
        </p:nvSpPr>
        <p:spPr>
          <a:xfrm>
            <a:off x="508000" y="2400300"/>
            <a:ext cx="8467562" cy="3715687"/>
          </a:xfrm>
          <a:prstGeom prst="rect">
            <a:avLst/>
          </a:prstGeom>
        </p:spPr>
        <p:txBody>
          <a:bodyPr>
            <a:noAutofit/>
          </a:bodyPr>
          <a:lstStyle>
            <a:lvl1pPr marL="0" indent="0" algn="just">
              <a:buClrTx/>
              <a:buSzTx/>
              <a:buFontTx/>
              <a:buNone/>
              <a:defRPr sz="1800">
                <a:latin typeface="Avenir Next"/>
                <a:ea typeface="Avenir Next"/>
                <a:cs typeface="Avenir Next"/>
                <a:sym typeface="Avenir Next"/>
              </a:defRPr>
            </a:lvl1pPr>
          </a:lstStyle>
          <a:p>
            <a:r>
              <a:rPr sz="1950" dirty="0">
                <a:latin typeface="Avenir Next" panose="020B0503020202020204" pitchFamily="34" charset="0"/>
              </a:rPr>
              <a:t>The HPT Aracore® yarns</a:t>
            </a:r>
            <a:r>
              <a:rPr lang="en-US" sz="1950" dirty="0">
                <a:latin typeface="Avenir Next" panose="020B0503020202020204" pitchFamily="34" charset="0"/>
              </a:rPr>
              <a:t>*</a:t>
            </a:r>
            <a:r>
              <a:rPr sz="1950" dirty="0">
                <a:latin typeface="Avenir Next" panose="020B0503020202020204" pitchFamily="34" charset="0"/>
              </a:rPr>
              <a:t> are designed to provide maximum protection against thermal</a:t>
            </a:r>
            <a:r>
              <a:rPr lang="en-US" sz="1950" dirty="0">
                <a:latin typeface="Avenir Next" panose="020B0503020202020204" pitchFamily="34" charset="0"/>
              </a:rPr>
              <a:t> (vertical flammability, contact, convective and radiant heat, small splashes of molten metals)</a:t>
            </a:r>
            <a:r>
              <a:rPr sz="1950" dirty="0">
                <a:latin typeface="Avenir Next" panose="020B0503020202020204" pitchFamily="34" charset="0"/>
              </a:rPr>
              <a:t> and mechanical hazards (cut, slash, lacerations)</a:t>
            </a:r>
            <a:r>
              <a:rPr lang="en-US" sz="1950" dirty="0">
                <a:latin typeface="Avenir Next" panose="020B0503020202020204" pitchFamily="34" charset="0"/>
              </a:rPr>
              <a:t>.</a:t>
            </a:r>
            <a:endParaRPr lang="en-IN" sz="1950" dirty="0">
              <a:latin typeface="Avenir Next" panose="020B0503020202020204" pitchFamily="34" charset="0"/>
            </a:endParaRPr>
          </a:p>
          <a:p>
            <a:r>
              <a:rPr lang="en-IN" sz="1950" dirty="0"/>
              <a:t>Manufactured using ‘Inherent’ flame-retardant fibres such as:-</a:t>
            </a:r>
          </a:p>
          <a:p>
            <a:pPr marL="90900" indent="-342900">
              <a:spcBef>
                <a:spcPts val="600"/>
              </a:spcBef>
              <a:buFont typeface="Arial" panose="020B0604020202020204" pitchFamily="34" charset="0"/>
              <a:buChar char="•"/>
            </a:pPr>
            <a:r>
              <a:rPr lang="en-IN" sz="1950" dirty="0"/>
              <a:t>para-aramid – e.g. </a:t>
            </a:r>
            <a:r>
              <a:rPr lang="en-IN" sz="1950" i="1" dirty="0"/>
              <a:t>Kevlar®, </a:t>
            </a:r>
            <a:r>
              <a:rPr lang="en-IN" sz="1950" i="1" dirty="0" err="1"/>
              <a:t>Heracron</a:t>
            </a:r>
            <a:r>
              <a:rPr lang="en-IN" sz="1950" i="1" dirty="0"/>
              <a:t>®, </a:t>
            </a:r>
            <a:r>
              <a:rPr lang="en-IN" sz="1950" i="1" dirty="0" err="1"/>
              <a:t>Twaron</a:t>
            </a:r>
            <a:r>
              <a:rPr lang="en-IN" sz="1950" i="1" dirty="0"/>
              <a:t>®;</a:t>
            </a:r>
          </a:p>
          <a:p>
            <a:pPr marL="90900" indent="-342900">
              <a:spcBef>
                <a:spcPts val="600"/>
              </a:spcBef>
              <a:buFont typeface="Arial" panose="020B0604020202020204" pitchFamily="34" charset="0"/>
              <a:buChar char="•"/>
            </a:pPr>
            <a:r>
              <a:rPr lang="en-IN" sz="1950" dirty="0"/>
              <a:t>meta-aramid – e.g. </a:t>
            </a:r>
            <a:r>
              <a:rPr lang="en-IN" sz="1950" i="1" dirty="0"/>
              <a:t>Nomex®, Toray, SRO;</a:t>
            </a:r>
          </a:p>
          <a:p>
            <a:pPr marL="90900" indent="-342900">
              <a:spcBef>
                <a:spcPts val="600"/>
              </a:spcBef>
              <a:buFont typeface="Arial" panose="020B0604020202020204" pitchFamily="34" charset="0"/>
              <a:buChar char="•"/>
            </a:pPr>
            <a:r>
              <a:rPr lang="en-IN" sz="1950" dirty="0"/>
              <a:t>Modacrylic – e.g. </a:t>
            </a:r>
            <a:r>
              <a:rPr lang="en-IN" sz="1950" i="1" dirty="0" err="1"/>
              <a:t>Protex</a:t>
            </a:r>
            <a:r>
              <a:rPr lang="en-IN" sz="1950" i="1" dirty="0"/>
              <a:t>®, Formosa;</a:t>
            </a:r>
          </a:p>
          <a:p>
            <a:pPr marL="90900" indent="-342900">
              <a:spcBef>
                <a:spcPts val="600"/>
              </a:spcBef>
              <a:buFont typeface="Arial" panose="020B0604020202020204" pitchFamily="34" charset="0"/>
              <a:buChar char="•"/>
            </a:pPr>
            <a:r>
              <a:rPr lang="en-IN" sz="1950" dirty="0"/>
              <a:t>FR-Viscose – e.g. </a:t>
            </a:r>
            <a:r>
              <a:rPr lang="en-IN" sz="1950" i="1" dirty="0"/>
              <a:t>Lenzing FR viscose, Waxman FR viscose, </a:t>
            </a:r>
            <a:r>
              <a:rPr lang="en-IN" sz="1950" i="1" dirty="0" err="1"/>
              <a:t>Viscont</a:t>
            </a:r>
            <a:r>
              <a:rPr lang="en-IN" sz="1950" i="1" dirty="0"/>
              <a:t>® FR;</a:t>
            </a:r>
          </a:p>
          <a:p>
            <a:pPr marL="90900" indent="-342900">
              <a:spcBef>
                <a:spcPts val="600"/>
              </a:spcBef>
              <a:buFont typeface="Arial" panose="020B0604020202020204" pitchFamily="34" charset="0"/>
              <a:buChar char="•"/>
            </a:pPr>
            <a:r>
              <a:rPr lang="en-IN" sz="1950" dirty="0"/>
              <a:t>Pre-oxidised acrylic (PAN) – e.g. </a:t>
            </a:r>
            <a:r>
              <a:rPr lang="en-IN" sz="1950" i="1" dirty="0" err="1"/>
              <a:t>Panox</a:t>
            </a:r>
            <a:r>
              <a:rPr lang="en-IN" sz="1950" i="1" dirty="0"/>
              <a:t>®, Pyronex®</a:t>
            </a:r>
            <a:endParaRPr lang="en-US" sz="1950" dirty="0">
              <a:latin typeface="Avenir Next" panose="020B0503020202020204" pitchFamily="34" charset="0"/>
            </a:endParaRPr>
          </a:p>
        </p:txBody>
      </p:sp>
      <p:pic>
        <p:nvPicPr>
          <p:cNvPr id="153" name="output-onlinepngtools-2.png" descr="output-onlinepngtools-2.png"/>
          <p:cNvPicPr>
            <a:picLocks noChangeAspect="1"/>
          </p:cNvPicPr>
          <p:nvPr/>
        </p:nvPicPr>
        <p:blipFill>
          <a:blip r:embed="rId5"/>
          <a:stretch>
            <a:fillRect/>
          </a:stretch>
        </p:blipFill>
        <p:spPr>
          <a:xfrm>
            <a:off x="2990850" y="685800"/>
            <a:ext cx="7023100" cy="1435100"/>
          </a:xfrm>
          <a:prstGeom prst="rect">
            <a:avLst/>
          </a:prstGeom>
          <a:ln w="12700">
            <a:miter lim="400000"/>
          </a:ln>
        </p:spPr>
      </p:pic>
      <p:pic>
        <p:nvPicPr>
          <p:cNvPr id="154" name="output-onlinepngtools-6.png" descr="output-onlinepngtools-6.png"/>
          <p:cNvPicPr>
            <a:picLocks noChangeAspect="1"/>
          </p:cNvPicPr>
          <p:nvPr/>
        </p:nvPicPr>
        <p:blipFill>
          <a:blip r:embed="rId6">
            <a:extLst>
              <a:ext uri="{BEBA8EAE-BF5A-486C-A8C5-ECC9F3942E4B}">
                <a14:imgProps xmlns:a14="http://schemas.microsoft.com/office/drawing/2010/main">
                  <a14:imgLayer r:embed="rId7">
                    <a14:imgEffect>
                      <a14:backgroundRemoval t="6321" b="97743" l="2456" r="98090">
                        <a14:foregroundMark x1="8868" y1="40181" x2="13233" y2="74492"/>
                        <a14:foregroundMark x1="20737" y1="89842" x2="33834" y2="90519"/>
                        <a14:foregroundMark x1="20737" y1="98194" x2="28513" y2="95260"/>
                        <a14:foregroundMark x1="88950" y1="14221" x2="92906" y2="58014"/>
                        <a14:foregroundMark x1="93588" y1="6546" x2="98226" y2="50339"/>
                        <a14:foregroundMark x1="2456" y1="44470" x2="4911" y2="60948"/>
                        <a14:foregroundMark x1="35744" y1="8352" x2="41337" y2="10158"/>
                        <a14:foregroundMark x1="35744" y1="6546" x2="51023" y2="7675"/>
                        <a14:backgroundMark x1="6685" y1="43115" x2="6831" y2="42812"/>
                      </a14:backgroundRemoval>
                    </a14:imgEffect>
                  </a14:imgLayer>
                </a14:imgProps>
              </a:ext>
            </a:extLst>
          </a:blip>
          <a:stretch>
            <a:fillRect/>
          </a:stretch>
        </p:blipFill>
        <p:spPr>
          <a:xfrm>
            <a:off x="10242550" y="731008"/>
            <a:ext cx="2224949" cy="1344684"/>
          </a:xfrm>
          <a:prstGeom prst="rect">
            <a:avLst/>
          </a:prstGeom>
          <a:ln w="25400">
            <a:miter lim="400000"/>
          </a:ln>
          <a:effectLst>
            <a:reflection stA="50000" endPos="40000" dir="5400000" sy="-100000" algn="bl" rotWithShape="0"/>
          </a:effectLst>
        </p:spPr>
      </p:pic>
      <p:sp>
        <p:nvSpPr>
          <p:cNvPr id="155" name="HPT ARACORE®yarns are used to manufacture PPT such as:…"/>
          <p:cNvSpPr txBox="1"/>
          <p:nvPr/>
        </p:nvSpPr>
        <p:spPr>
          <a:xfrm>
            <a:off x="508000" y="6230580"/>
            <a:ext cx="4034015" cy="2468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74294" algn="l" defTabSz="457200">
              <a:spcBef>
                <a:spcPts val="900"/>
              </a:spcBef>
              <a:defRPr sz="1600" spc="97">
                <a:solidFill>
                  <a:srgbClr val="000000"/>
                </a:solidFill>
                <a:latin typeface="Avenir Next"/>
                <a:ea typeface="Avenir Next"/>
                <a:cs typeface="Avenir Next"/>
                <a:sym typeface="Avenir Next"/>
              </a:defRPr>
            </a:pPr>
            <a:r>
              <a:rPr sz="1800" spc="74" dirty="0">
                <a:solidFill>
                  <a:schemeClr val="tx1">
                    <a:lumMod val="75000"/>
                  </a:schemeClr>
                </a:solidFill>
              </a:rPr>
              <a:t>HPT</a:t>
            </a:r>
            <a:r>
              <a:rPr sz="1800" spc="-228" dirty="0">
                <a:solidFill>
                  <a:schemeClr val="tx1">
                    <a:lumMod val="75000"/>
                  </a:schemeClr>
                </a:solidFill>
              </a:rPr>
              <a:t> </a:t>
            </a:r>
            <a:r>
              <a:rPr sz="1800" dirty="0">
                <a:solidFill>
                  <a:schemeClr val="tx1">
                    <a:lumMod val="75000"/>
                  </a:schemeClr>
                </a:solidFill>
              </a:rPr>
              <a:t>A</a:t>
            </a:r>
            <a:r>
              <a:rPr lang="en-US" sz="1800" dirty="0">
                <a:solidFill>
                  <a:schemeClr val="tx1">
                    <a:lumMod val="75000"/>
                  </a:schemeClr>
                </a:solidFill>
              </a:rPr>
              <a:t>racore</a:t>
            </a:r>
            <a:r>
              <a:rPr lang="en-US" sz="1800" spc="160" baseline="37500" dirty="0">
                <a:solidFill>
                  <a:schemeClr val="tx1">
                    <a:lumMod val="75000"/>
                  </a:schemeClr>
                </a:solidFill>
              </a:rPr>
              <a:t>®</a:t>
            </a:r>
            <a:r>
              <a:rPr sz="1800" dirty="0">
                <a:solidFill>
                  <a:schemeClr val="tx1">
                    <a:lumMod val="75000"/>
                  </a:schemeClr>
                </a:solidFill>
              </a:rPr>
              <a:t>yarns are used to manufactur</a:t>
            </a:r>
            <a:r>
              <a:rPr lang="en-US" sz="1800" dirty="0">
                <a:solidFill>
                  <a:schemeClr val="tx1">
                    <a:lumMod val="75000"/>
                  </a:schemeClr>
                </a:solidFill>
              </a:rPr>
              <a:t>e</a:t>
            </a:r>
            <a:r>
              <a:rPr sz="1800" dirty="0">
                <a:solidFill>
                  <a:schemeClr val="tx1">
                    <a:lumMod val="75000"/>
                  </a:schemeClr>
                </a:solidFill>
              </a:rPr>
              <a:t>:</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Seamless</a:t>
            </a:r>
            <a:r>
              <a:rPr sz="1800" spc="-128" dirty="0">
                <a:solidFill>
                  <a:schemeClr val="tx1">
                    <a:lumMod val="75000"/>
                  </a:schemeClr>
                </a:solidFill>
              </a:rPr>
              <a:t> </a:t>
            </a:r>
            <a:r>
              <a:rPr sz="1800" dirty="0">
                <a:solidFill>
                  <a:schemeClr val="tx1">
                    <a:lumMod val="75000"/>
                  </a:schemeClr>
                </a:solidFill>
              </a:rPr>
              <a:t>gloves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Cut</a:t>
            </a:r>
            <a:r>
              <a:rPr sz="1800" spc="-152" dirty="0">
                <a:solidFill>
                  <a:schemeClr val="tx1">
                    <a:lumMod val="75000"/>
                  </a:schemeClr>
                </a:solidFill>
              </a:rPr>
              <a:t> </a:t>
            </a:r>
            <a:r>
              <a:rPr sz="1800" dirty="0">
                <a:solidFill>
                  <a:schemeClr val="tx1">
                    <a:lumMod val="75000"/>
                  </a:schemeClr>
                </a:solidFill>
              </a:rPr>
              <a:t>and</a:t>
            </a:r>
            <a:r>
              <a:rPr sz="1800" spc="-144" dirty="0">
                <a:solidFill>
                  <a:schemeClr val="tx1">
                    <a:lumMod val="75000"/>
                  </a:schemeClr>
                </a:solidFill>
              </a:rPr>
              <a:t> </a:t>
            </a:r>
            <a:r>
              <a:rPr sz="1800" dirty="0">
                <a:solidFill>
                  <a:schemeClr val="tx1">
                    <a:lumMod val="75000"/>
                  </a:schemeClr>
                </a:solidFill>
              </a:rPr>
              <a:t>sewn</a:t>
            </a:r>
            <a:r>
              <a:rPr sz="1800" spc="-152" dirty="0">
                <a:solidFill>
                  <a:schemeClr val="tx1">
                    <a:lumMod val="75000"/>
                  </a:schemeClr>
                </a:solidFill>
              </a:rPr>
              <a:t> </a:t>
            </a:r>
            <a:r>
              <a:rPr sz="1800" dirty="0">
                <a:solidFill>
                  <a:schemeClr val="tx1">
                    <a:lumMod val="75000"/>
                  </a:schemeClr>
                </a:solidFill>
              </a:rPr>
              <a:t>gloves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Balaclava</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Work</a:t>
            </a:r>
            <a:r>
              <a:rPr sz="1800" spc="-104" dirty="0">
                <a:solidFill>
                  <a:schemeClr val="tx1">
                    <a:lumMod val="75000"/>
                  </a:schemeClr>
                </a:solidFill>
              </a:rPr>
              <a:t> </a:t>
            </a:r>
            <a:r>
              <a:rPr sz="1800" dirty="0">
                <a:solidFill>
                  <a:schemeClr val="tx1">
                    <a:lumMod val="75000"/>
                  </a:schemeClr>
                </a:solidFill>
              </a:rPr>
              <a:t>wear</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Aprons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Sleeves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Socks</a:t>
            </a:r>
          </a:p>
        </p:txBody>
      </p:sp>
      <p:sp>
        <p:nvSpPr>
          <p:cNvPr id="156" name="Applications:…"/>
          <p:cNvSpPr txBox="1"/>
          <p:nvPr/>
        </p:nvSpPr>
        <p:spPr>
          <a:xfrm>
            <a:off x="4733015" y="6372123"/>
            <a:ext cx="3729765" cy="21870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74294" algn="l" defTabSz="457200">
              <a:lnSpc>
                <a:spcPct val="120000"/>
              </a:lnSpc>
              <a:spcBef>
                <a:spcPts val="200"/>
              </a:spcBef>
              <a:defRPr sz="1600" spc="102">
                <a:solidFill>
                  <a:srgbClr val="000000"/>
                </a:solidFill>
                <a:latin typeface="Avenir Heavy"/>
                <a:ea typeface="Avenir Heavy"/>
                <a:cs typeface="Avenir Heavy"/>
                <a:sym typeface="Avenir Heavy"/>
              </a:defRPr>
            </a:pPr>
            <a:r>
              <a:rPr sz="1800" i="1" dirty="0">
                <a:solidFill>
                  <a:schemeClr val="tx1">
                    <a:lumMod val="75000"/>
                  </a:schemeClr>
                </a:solidFill>
                <a:latin typeface="Avenir Next" panose="020B0503020202020204" pitchFamily="34" charset="0"/>
              </a:rPr>
              <a:t>Applications:</a:t>
            </a: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IN" sz="1800" dirty="0">
                <a:solidFill>
                  <a:schemeClr val="tx1">
                    <a:lumMod val="75000"/>
                  </a:schemeClr>
                </a:solidFill>
                <a:latin typeface="Avenir Next" panose="020B0503020202020204" pitchFamily="34" charset="0"/>
              </a:rPr>
              <a:t>Steel</a:t>
            </a:r>
            <a:r>
              <a:rPr lang="en-IN" sz="1800" spc="-109" dirty="0">
                <a:solidFill>
                  <a:schemeClr val="tx1">
                    <a:lumMod val="75000"/>
                  </a:schemeClr>
                </a:solidFill>
                <a:latin typeface="Avenir Next" panose="020B0503020202020204" pitchFamily="34" charset="0"/>
              </a:rPr>
              <a:t> </a:t>
            </a:r>
            <a:r>
              <a:rPr lang="en-IN" sz="1800" dirty="0">
                <a:solidFill>
                  <a:schemeClr val="tx1">
                    <a:lumMod val="75000"/>
                  </a:schemeClr>
                </a:solidFill>
                <a:latin typeface="Avenir Next" panose="020B0503020202020204" pitchFamily="34" charset="0"/>
              </a:rPr>
              <a:t>handling</a:t>
            </a: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IN" sz="1800" dirty="0">
                <a:solidFill>
                  <a:schemeClr val="tx1">
                    <a:lumMod val="75000"/>
                  </a:schemeClr>
                </a:solidFill>
                <a:latin typeface="Avenir Next" panose="020B0503020202020204" pitchFamily="34" charset="0"/>
              </a:rPr>
              <a:t>Foundries</a:t>
            </a: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IN" sz="1800" dirty="0">
                <a:solidFill>
                  <a:schemeClr val="tx1">
                    <a:lumMod val="75000"/>
                  </a:schemeClr>
                </a:solidFill>
                <a:latin typeface="Avenir Next" panose="020B0503020202020204" pitchFamily="34" charset="0"/>
              </a:rPr>
              <a:t>Welding</a:t>
            </a: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IN" sz="1800" dirty="0">
                <a:solidFill>
                  <a:schemeClr val="tx1">
                    <a:lumMod val="75000"/>
                  </a:schemeClr>
                </a:solidFill>
                <a:latin typeface="Avenir Next" panose="020B0503020202020204" pitchFamily="34" charset="0"/>
              </a:rPr>
              <a:t>Plastic</a:t>
            </a:r>
            <a:r>
              <a:rPr lang="en-IN" sz="1800" spc="-109" dirty="0">
                <a:solidFill>
                  <a:schemeClr val="tx1">
                    <a:lumMod val="75000"/>
                  </a:schemeClr>
                </a:solidFill>
                <a:latin typeface="Avenir Next" panose="020B0503020202020204" pitchFamily="34" charset="0"/>
              </a:rPr>
              <a:t> </a:t>
            </a:r>
            <a:r>
              <a:rPr lang="en-IN" sz="1800" dirty="0">
                <a:solidFill>
                  <a:schemeClr val="tx1">
                    <a:lumMod val="75000"/>
                  </a:schemeClr>
                </a:solidFill>
                <a:latin typeface="Avenir Next" panose="020B0503020202020204" pitchFamily="34" charset="0"/>
              </a:rPr>
              <a:t>industry</a:t>
            </a: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IN" sz="1800" dirty="0">
                <a:solidFill>
                  <a:schemeClr val="tx1">
                    <a:lumMod val="75000"/>
                  </a:schemeClr>
                </a:solidFill>
                <a:latin typeface="Avenir Next" panose="020B0503020202020204" pitchFamily="34" charset="0"/>
              </a:rPr>
              <a:t>Lathe</a:t>
            </a:r>
            <a:r>
              <a:rPr lang="en-IN" sz="1800" spc="-130" dirty="0">
                <a:solidFill>
                  <a:schemeClr val="tx1">
                    <a:lumMod val="75000"/>
                  </a:schemeClr>
                </a:solidFill>
                <a:latin typeface="Avenir Next" panose="020B0503020202020204" pitchFamily="34" charset="0"/>
              </a:rPr>
              <a:t> </a:t>
            </a:r>
            <a:r>
              <a:rPr lang="en-IN" sz="1800" dirty="0">
                <a:solidFill>
                  <a:schemeClr val="tx1">
                    <a:lumMod val="75000"/>
                  </a:schemeClr>
                </a:solidFill>
                <a:latin typeface="Avenir Next" panose="020B0503020202020204" pitchFamily="34" charset="0"/>
              </a:rPr>
              <a:t>operations</a:t>
            </a: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IN" sz="1800" dirty="0">
                <a:solidFill>
                  <a:schemeClr val="tx1">
                    <a:lumMod val="75000"/>
                  </a:schemeClr>
                </a:solidFill>
                <a:latin typeface="Avenir Next" panose="020B0503020202020204" pitchFamily="34" charset="0"/>
              </a:rPr>
              <a:t>Me</a:t>
            </a:r>
            <a:r>
              <a:rPr lang="en-IN" sz="1800" spc="-16" dirty="0">
                <a:solidFill>
                  <a:schemeClr val="tx1">
                    <a:lumMod val="75000"/>
                  </a:schemeClr>
                </a:solidFill>
                <a:latin typeface="Avenir Next" panose="020B0503020202020204" pitchFamily="34" charset="0"/>
              </a:rPr>
              <a:t>ta</a:t>
            </a:r>
            <a:r>
              <a:rPr lang="en-IN" sz="1800" dirty="0">
                <a:solidFill>
                  <a:schemeClr val="tx1">
                    <a:lumMod val="75000"/>
                  </a:schemeClr>
                </a:solidFill>
                <a:latin typeface="Avenir Next" panose="020B0503020202020204" pitchFamily="34" charset="0"/>
              </a:rPr>
              <a:t>l</a:t>
            </a:r>
            <a:r>
              <a:rPr lang="en-IN" sz="1800" spc="-67" dirty="0">
                <a:solidFill>
                  <a:schemeClr val="tx1">
                    <a:lumMod val="75000"/>
                  </a:schemeClr>
                </a:solidFill>
                <a:latin typeface="Avenir Next" panose="020B0503020202020204" pitchFamily="34" charset="0"/>
              </a:rPr>
              <a:t> </a:t>
            </a:r>
            <a:r>
              <a:rPr lang="en-IN" sz="1800" dirty="0">
                <a:solidFill>
                  <a:schemeClr val="tx1">
                    <a:lumMod val="75000"/>
                  </a:schemeClr>
                </a:solidFill>
                <a:latin typeface="Avenir Next" panose="020B0503020202020204" pitchFamily="34" charset="0"/>
              </a:rPr>
              <a:t>grinding/</a:t>
            </a:r>
            <a:r>
              <a:rPr lang="en-IN" sz="1800" spc="-84" dirty="0">
                <a:solidFill>
                  <a:schemeClr val="tx1">
                    <a:lumMod val="75000"/>
                  </a:schemeClr>
                </a:solidFill>
                <a:latin typeface="Avenir Next" panose="020B0503020202020204" pitchFamily="34" charset="0"/>
              </a:rPr>
              <a:t> f</a:t>
            </a:r>
            <a:r>
              <a:rPr lang="en-IN" sz="1800" spc="-16" dirty="0">
                <a:solidFill>
                  <a:schemeClr val="tx1">
                    <a:lumMod val="75000"/>
                  </a:schemeClr>
                </a:solidFill>
                <a:latin typeface="Avenir Next" panose="020B0503020202020204" pitchFamily="34" charset="0"/>
              </a:rPr>
              <a:t>i</a:t>
            </a:r>
            <a:r>
              <a:rPr lang="en-IN" sz="1800" dirty="0">
                <a:solidFill>
                  <a:schemeClr val="tx1">
                    <a:lumMod val="75000"/>
                  </a:schemeClr>
                </a:solidFill>
                <a:latin typeface="Avenir Next" panose="020B0503020202020204" pitchFamily="34" charset="0"/>
              </a:rPr>
              <a:t>ling</a:t>
            </a: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IN" sz="1800" dirty="0">
                <a:solidFill>
                  <a:schemeClr val="tx1">
                    <a:lumMod val="75000"/>
                  </a:schemeClr>
                </a:solidFill>
                <a:latin typeface="Avenir Next" panose="020B0503020202020204" pitchFamily="34" charset="0"/>
              </a:rPr>
              <a:t>Mining, Ceramic</a:t>
            </a:r>
            <a:r>
              <a:rPr lang="en-IN" sz="1800" spc="-92" dirty="0">
                <a:solidFill>
                  <a:schemeClr val="tx1">
                    <a:lumMod val="75000"/>
                  </a:schemeClr>
                </a:solidFill>
                <a:latin typeface="Avenir Next" panose="020B0503020202020204" pitchFamily="34" charset="0"/>
              </a:rPr>
              <a:t> </a:t>
            </a:r>
            <a:r>
              <a:rPr lang="en-IN" sz="1800" dirty="0">
                <a:solidFill>
                  <a:schemeClr val="tx1">
                    <a:lumMod val="75000"/>
                  </a:schemeClr>
                </a:solidFill>
                <a:latin typeface="Avenir Next" panose="020B0503020202020204" pitchFamily="34" charset="0"/>
              </a:rPr>
              <a:t>industry</a:t>
            </a:r>
          </a:p>
        </p:txBody>
      </p:sp>
      <p:sp>
        <p:nvSpPr>
          <p:cNvPr id="158" name="HIGH PERFORMANCE TEXTILES PRIVATE LIMITED…"/>
          <p:cNvSpPr txBox="1"/>
          <p:nvPr/>
        </p:nvSpPr>
        <p:spPr>
          <a:xfrm>
            <a:off x="2473171" y="8984018"/>
            <a:ext cx="7731888" cy="821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defRPr sz="1300" b="1">
                <a:solidFill>
                  <a:srgbClr val="2E86B9"/>
                </a:solidFill>
                <a:latin typeface="Avenir Next"/>
                <a:ea typeface="Avenir Next"/>
                <a:cs typeface="Avenir Next"/>
                <a:sym typeface="Avenir Next"/>
              </a:defRPr>
            </a:pPr>
            <a:r>
              <a:rPr dirty="0"/>
              <a:t>HIGH PERFORMANCE TEXTILES PRIVATE LIMITED</a:t>
            </a:r>
          </a:p>
          <a:p>
            <a:pPr defTabSz="457200">
              <a:lnSpc>
                <a:spcPct val="115000"/>
              </a:lnSpc>
              <a:defRPr sz="1300">
                <a:solidFill>
                  <a:srgbClr val="2E86B9"/>
                </a:solidFill>
                <a:latin typeface="Avenir Next"/>
                <a:ea typeface="Avenir Next"/>
                <a:cs typeface="Avenir Next"/>
                <a:sym typeface="Avenir Next"/>
              </a:defRPr>
            </a:pPr>
            <a:r>
              <a:rPr dirty="0"/>
              <a:t>Office Address : Plot No- 145, Sector 21, Phase - 1, HSIIDC,   </a:t>
            </a:r>
            <a:r>
              <a:rPr dirty="0" err="1"/>
              <a:t>Barhi</a:t>
            </a:r>
            <a:r>
              <a:rPr dirty="0"/>
              <a:t>, Sonipat - 131101,  Haryana, India  </a:t>
            </a:r>
          </a:p>
          <a:p>
            <a:pPr defTabSz="457200">
              <a:lnSpc>
                <a:spcPct val="115000"/>
              </a:lnSpc>
              <a:defRPr sz="1300">
                <a:solidFill>
                  <a:srgbClr val="2E86B9"/>
                </a:solidFill>
                <a:latin typeface="Avenir Next"/>
                <a:ea typeface="Avenir Next"/>
                <a:cs typeface="Avenir Next"/>
                <a:sym typeface="Avenir Next"/>
              </a:defRPr>
            </a:pPr>
            <a:r>
              <a:rPr dirty="0" err="1"/>
              <a:t>www.hpt-india.com</a:t>
            </a:r>
            <a:endParaRPr dirty="0"/>
          </a:p>
        </p:txBody>
      </p:sp>
      <p:cxnSp>
        <p:nvCxnSpPr>
          <p:cNvPr id="3" name="Straight Connector 2">
            <a:extLst>
              <a:ext uri="{FF2B5EF4-FFF2-40B4-BE49-F238E27FC236}">
                <a16:creationId xmlns:a16="http://schemas.microsoft.com/office/drawing/2014/main" id="{F2AC133D-2B86-E040-BBC7-24FB83C2309E}"/>
              </a:ext>
            </a:extLst>
          </p:cNvPr>
          <p:cNvCxnSpPr/>
          <p:nvPr/>
        </p:nvCxnSpPr>
        <p:spPr>
          <a:xfrm>
            <a:off x="486377" y="6230580"/>
            <a:ext cx="7944787" cy="0"/>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E72BEDD-90B1-A742-A4F3-77CC1AB68666}"/>
              </a:ext>
            </a:extLst>
          </p:cNvPr>
          <p:cNvCxnSpPr/>
          <p:nvPr/>
        </p:nvCxnSpPr>
        <p:spPr>
          <a:xfrm>
            <a:off x="4542020" y="6230580"/>
            <a:ext cx="0" cy="2373522"/>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EF683FF-2242-584C-AB9D-9835D689DF28}"/>
              </a:ext>
            </a:extLst>
          </p:cNvPr>
          <p:cNvCxnSpPr/>
          <p:nvPr/>
        </p:nvCxnSpPr>
        <p:spPr>
          <a:xfrm>
            <a:off x="530000" y="8984018"/>
            <a:ext cx="118872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pic>
        <p:nvPicPr>
          <p:cNvPr id="2" name="ARACORE.mp4" descr="ARACORE.mp4">
            <a:hlinkClick r:id="" action="ppaction://media"/>
            <a:extLst>
              <a:ext uri="{FF2B5EF4-FFF2-40B4-BE49-F238E27FC236}">
                <a16:creationId xmlns:a16="http://schemas.microsoft.com/office/drawing/2014/main" id="{F1B2A1F1-C51F-4844-BF30-BA51577829DD}"/>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rot="5400000">
            <a:off x="7763881" y="3816506"/>
            <a:ext cx="6082387" cy="3426697"/>
          </a:xfrm>
          <a:prstGeom prst="roundRect">
            <a:avLst>
              <a:gd name="adj" fmla="val 5439"/>
            </a:avLst>
          </a:prstGeom>
          <a:ln>
            <a:noFill/>
          </a:ln>
          <a:effectLst>
            <a:outerShdw blurRad="50800" dist="38100" algn="l" rotWithShape="0">
              <a:prstClr val="black">
                <a:alpha val="40000"/>
              </a:prstClr>
            </a:outerShdw>
          </a:effectLst>
        </p:spPr>
      </p:pic>
      <p:sp>
        <p:nvSpPr>
          <p:cNvPr id="13" name="TextBox 12">
            <a:extLst>
              <a:ext uri="{FF2B5EF4-FFF2-40B4-BE49-F238E27FC236}">
                <a16:creationId xmlns:a16="http://schemas.microsoft.com/office/drawing/2014/main" id="{3B514CD8-78A3-4F47-B8FB-9807D6CEC278}"/>
              </a:ext>
            </a:extLst>
          </p:cNvPr>
          <p:cNvSpPr txBox="1"/>
          <p:nvPr/>
        </p:nvSpPr>
        <p:spPr>
          <a:xfrm>
            <a:off x="486377" y="8677042"/>
            <a:ext cx="11981115"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r"/>
            <a:r>
              <a:rPr lang="en-US" sz="1200" b="1" i="1" dirty="0">
                <a:solidFill>
                  <a:schemeClr val="tx1">
                    <a:lumMod val="60000"/>
                    <a:lumOff val="40000"/>
                  </a:schemeClr>
                </a:solidFill>
                <a:latin typeface="Avenir Next" panose="020B0503020202020204" pitchFamily="34" charset="0"/>
              </a:rPr>
              <a:t>*Indian Provisional Patent Application No. 202011004920, Balanced Ring Spun Core Yarn</a:t>
            </a:r>
            <a:endParaRPr kumimoji="0" lang="en-US" sz="1200" b="1" i="1" u="none" strike="noStrike" cap="none" spc="0" normalizeH="0" baseline="0" dirty="0">
              <a:ln>
                <a:noFill/>
              </a:ln>
              <a:solidFill>
                <a:schemeClr val="tx1">
                  <a:lumMod val="60000"/>
                  <a:lumOff val="40000"/>
                </a:schemeClr>
              </a:solidFill>
              <a:effectLst/>
              <a:uFillTx/>
              <a:latin typeface="Avenir Next" panose="020B0503020202020204" pitchFamily="34" charset="0"/>
              <a:sym typeface="Palatino"/>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96BCB79-897C-FC41-AE3F-5F4402B9D1B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01360" y="615950"/>
            <a:ext cx="3352374" cy="1587500"/>
          </a:xfrm>
          <a:prstGeom prst="rect">
            <a:avLst/>
          </a:prstGeom>
        </p:spPr>
      </p:pic>
      <p:sp>
        <p:nvSpPr>
          <p:cNvPr id="7" name="HPT ARACORE®yarns are used to manufacture PPT such as:…">
            <a:extLst>
              <a:ext uri="{FF2B5EF4-FFF2-40B4-BE49-F238E27FC236}">
                <a16:creationId xmlns:a16="http://schemas.microsoft.com/office/drawing/2014/main" id="{66D9AC49-2F7A-5C4D-8A3C-CA5D09686A5D}"/>
              </a:ext>
            </a:extLst>
          </p:cNvPr>
          <p:cNvSpPr txBox="1"/>
          <p:nvPr/>
        </p:nvSpPr>
        <p:spPr>
          <a:xfrm>
            <a:off x="536862" y="5975957"/>
            <a:ext cx="3630023" cy="2468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74294" algn="l" defTabSz="457200">
              <a:spcBef>
                <a:spcPts val="900"/>
              </a:spcBef>
              <a:defRPr sz="1600" spc="97">
                <a:solidFill>
                  <a:srgbClr val="000000"/>
                </a:solidFill>
                <a:latin typeface="Avenir Next"/>
                <a:ea typeface="Avenir Next"/>
                <a:cs typeface="Avenir Next"/>
                <a:sym typeface="Avenir Next"/>
              </a:defRPr>
            </a:pPr>
            <a:r>
              <a:rPr sz="1800" dirty="0">
                <a:solidFill>
                  <a:schemeClr val="tx1">
                    <a:lumMod val="75000"/>
                  </a:schemeClr>
                </a:solidFill>
              </a:rPr>
              <a:t>HPT </a:t>
            </a:r>
            <a:r>
              <a:rPr lang="en-US" sz="1800" dirty="0">
                <a:solidFill>
                  <a:schemeClr val="tx1">
                    <a:lumMod val="75000"/>
                  </a:schemeClr>
                </a:solidFill>
              </a:rPr>
              <a:t>Flex </a:t>
            </a:r>
            <a:r>
              <a:rPr sz="1800" baseline="37500" dirty="0">
                <a:solidFill>
                  <a:schemeClr val="tx1">
                    <a:lumMod val="75000"/>
                  </a:schemeClr>
                </a:solidFill>
              </a:rPr>
              <a:t>®</a:t>
            </a:r>
            <a:r>
              <a:rPr sz="1800" dirty="0">
                <a:solidFill>
                  <a:schemeClr val="tx1">
                    <a:lumMod val="75000"/>
                  </a:schemeClr>
                </a:solidFill>
              </a:rPr>
              <a:t>yarns are used to manufacture PPT such as: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Seamless</a:t>
            </a:r>
            <a:r>
              <a:rPr sz="1800" spc="-128" dirty="0">
                <a:solidFill>
                  <a:schemeClr val="tx1">
                    <a:lumMod val="75000"/>
                  </a:schemeClr>
                </a:solidFill>
              </a:rPr>
              <a:t> </a:t>
            </a:r>
            <a:r>
              <a:rPr sz="1800" dirty="0">
                <a:solidFill>
                  <a:schemeClr val="tx1">
                    <a:lumMod val="75000"/>
                  </a:schemeClr>
                </a:solidFill>
              </a:rPr>
              <a:t>gloves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Cut</a:t>
            </a:r>
            <a:r>
              <a:rPr sz="1800" spc="-152" dirty="0">
                <a:solidFill>
                  <a:schemeClr val="tx1">
                    <a:lumMod val="75000"/>
                  </a:schemeClr>
                </a:solidFill>
              </a:rPr>
              <a:t> </a:t>
            </a:r>
            <a:r>
              <a:rPr sz="1800" dirty="0">
                <a:solidFill>
                  <a:schemeClr val="tx1">
                    <a:lumMod val="75000"/>
                  </a:schemeClr>
                </a:solidFill>
              </a:rPr>
              <a:t>and</a:t>
            </a:r>
            <a:r>
              <a:rPr sz="1800" spc="-144" dirty="0">
                <a:solidFill>
                  <a:schemeClr val="tx1">
                    <a:lumMod val="75000"/>
                  </a:schemeClr>
                </a:solidFill>
              </a:rPr>
              <a:t> </a:t>
            </a:r>
            <a:r>
              <a:rPr sz="1800" dirty="0">
                <a:solidFill>
                  <a:schemeClr val="tx1">
                    <a:lumMod val="75000"/>
                  </a:schemeClr>
                </a:solidFill>
              </a:rPr>
              <a:t>sewn</a:t>
            </a:r>
            <a:r>
              <a:rPr sz="1800" spc="-152" dirty="0">
                <a:solidFill>
                  <a:schemeClr val="tx1">
                    <a:lumMod val="75000"/>
                  </a:schemeClr>
                </a:solidFill>
              </a:rPr>
              <a:t> </a:t>
            </a:r>
            <a:r>
              <a:rPr sz="1800" dirty="0">
                <a:solidFill>
                  <a:schemeClr val="tx1">
                    <a:lumMod val="75000"/>
                  </a:schemeClr>
                </a:solidFill>
              </a:rPr>
              <a:t>gloves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Balaclava</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Work</a:t>
            </a:r>
            <a:r>
              <a:rPr sz="1800" spc="-104" dirty="0">
                <a:solidFill>
                  <a:schemeClr val="tx1">
                    <a:lumMod val="75000"/>
                  </a:schemeClr>
                </a:solidFill>
              </a:rPr>
              <a:t> </a:t>
            </a:r>
            <a:r>
              <a:rPr sz="1800" dirty="0">
                <a:solidFill>
                  <a:schemeClr val="tx1">
                    <a:lumMod val="75000"/>
                  </a:schemeClr>
                </a:solidFill>
              </a:rPr>
              <a:t>wear</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Aprons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Sleeves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lang="en-US" sz="1800" dirty="0">
                <a:solidFill>
                  <a:schemeClr val="tx1">
                    <a:lumMod val="75000"/>
                  </a:schemeClr>
                </a:solidFill>
              </a:rPr>
              <a:t>T-Shirts</a:t>
            </a:r>
            <a:endParaRPr sz="1800" dirty="0">
              <a:solidFill>
                <a:schemeClr val="tx1">
                  <a:lumMod val="75000"/>
                </a:schemeClr>
              </a:solidFill>
            </a:endParaRPr>
          </a:p>
        </p:txBody>
      </p:sp>
      <p:sp>
        <p:nvSpPr>
          <p:cNvPr id="10" name="The HPT Aracore® yarns are designed to provide maximum protection against thermal and mechanical hazards (cut, slash, lacerations). These composite yarns are manufactured using para-aramid fibres blended with other inherent flame-retardant fibres (such as meta-aramid, FR viscose, modacrylic, polyamide-imide, FR nylon, FR polyester) and reinforced with high strength filaments. The yarns are available in yellow, green and black colour.">
            <a:extLst>
              <a:ext uri="{FF2B5EF4-FFF2-40B4-BE49-F238E27FC236}">
                <a16:creationId xmlns:a16="http://schemas.microsoft.com/office/drawing/2014/main" id="{54F73448-E96F-8C4E-B03C-D344F08883ED}"/>
              </a:ext>
            </a:extLst>
          </p:cNvPr>
          <p:cNvSpPr txBox="1">
            <a:spLocks noGrp="1"/>
          </p:cNvSpPr>
          <p:nvPr>
            <p:ph type="body" sz="quarter" idx="1"/>
          </p:nvPr>
        </p:nvSpPr>
        <p:spPr>
          <a:xfrm>
            <a:off x="508000" y="2400301"/>
            <a:ext cx="8267700" cy="2006600"/>
          </a:xfrm>
          <a:prstGeom prst="rect">
            <a:avLst/>
          </a:prstGeom>
        </p:spPr>
        <p:txBody>
          <a:bodyPr>
            <a:noAutofit/>
          </a:bodyPr>
          <a:lstStyle>
            <a:lvl1pPr marL="0" indent="0" algn="just">
              <a:buClrTx/>
              <a:buSzTx/>
              <a:buFontTx/>
              <a:buNone/>
              <a:defRPr sz="1800">
                <a:latin typeface="Avenir Next"/>
                <a:ea typeface="Avenir Next"/>
                <a:cs typeface="Avenir Next"/>
                <a:sym typeface="Avenir Next"/>
              </a:defRPr>
            </a:lvl1pPr>
          </a:lstStyle>
          <a:p>
            <a:r>
              <a:rPr sz="2000" dirty="0">
                <a:latin typeface="Avenir Next" panose="020B0503020202020204" pitchFamily="34" charset="0"/>
              </a:rPr>
              <a:t>The HPT </a:t>
            </a:r>
            <a:r>
              <a:rPr lang="en-US" sz="2000" dirty="0">
                <a:latin typeface="Avenir Next" panose="020B0503020202020204" pitchFamily="34" charset="0"/>
              </a:rPr>
              <a:t>Flex</a:t>
            </a:r>
            <a:r>
              <a:rPr sz="2000" dirty="0">
                <a:latin typeface="Avenir Next" panose="020B0503020202020204" pitchFamily="34" charset="0"/>
              </a:rPr>
              <a:t>® yarns are designed to provide </a:t>
            </a:r>
            <a:r>
              <a:rPr lang="en-US" sz="2000" dirty="0">
                <a:latin typeface="Avenir Next" panose="020B0503020202020204" pitchFamily="34" charset="0"/>
              </a:rPr>
              <a:t>maximum protection against cut, slash, lacerations at a room temperature.</a:t>
            </a:r>
            <a:endParaRPr lang="en-IN" sz="2000" dirty="0">
              <a:latin typeface="Avenir Next" panose="020B0503020202020204" pitchFamily="34" charset="0"/>
            </a:endParaRPr>
          </a:p>
          <a:p>
            <a:r>
              <a:rPr lang="en-IN" sz="2000" dirty="0"/>
              <a:t>Manufactured using high performance polyethylene fibres in combination with e-glass, stainless steel wire, nylon, polyester. </a:t>
            </a:r>
          </a:p>
        </p:txBody>
      </p:sp>
      <p:sp>
        <p:nvSpPr>
          <p:cNvPr id="11" name="Applications:…">
            <a:extLst>
              <a:ext uri="{FF2B5EF4-FFF2-40B4-BE49-F238E27FC236}">
                <a16:creationId xmlns:a16="http://schemas.microsoft.com/office/drawing/2014/main" id="{E9A618A1-8C9D-5C4A-A11F-18487BDA9DBF}"/>
              </a:ext>
            </a:extLst>
          </p:cNvPr>
          <p:cNvSpPr txBox="1"/>
          <p:nvPr/>
        </p:nvSpPr>
        <p:spPr>
          <a:xfrm>
            <a:off x="4407108" y="5920184"/>
            <a:ext cx="3770056" cy="24363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74294" algn="l" defTabSz="457200">
              <a:lnSpc>
                <a:spcPct val="120000"/>
              </a:lnSpc>
              <a:spcBef>
                <a:spcPts val="200"/>
              </a:spcBef>
              <a:defRPr sz="1600" spc="102">
                <a:solidFill>
                  <a:srgbClr val="000000"/>
                </a:solidFill>
                <a:latin typeface="Avenir Heavy"/>
                <a:ea typeface="Avenir Heavy"/>
                <a:cs typeface="Avenir Heavy"/>
                <a:sym typeface="Avenir Heavy"/>
              </a:defRPr>
            </a:pPr>
            <a:r>
              <a:rPr sz="1800" i="1" dirty="0">
                <a:solidFill>
                  <a:schemeClr val="tx1">
                    <a:lumMod val="75000"/>
                  </a:schemeClr>
                </a:solidFill>
                <a:latin typeface="Avenir Next" panose="020B0503020202020204" pitchFamily="34" charset="0"/>
              </a:rPr>
              <a:t>Applications:</a:t>
            </a: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sz="1800" dirty="0">
                <a:solidFill>
                  <a:schemeClr val="tx1">
                    <a:lumMod val="75000"/>
                  </a:schemeClr>
                </a:solidFill>
                <a:latin typeface="Avenir Next" panose="020B0503020202020204" pitchFamily="34" charset="0"/>
              </a:rPr>
              <a:t>Meat Processing</a:t>
            </a:r>
            <a:endParaRPr sz="1800" dirty="0">
              <a:solidFill>
                <a:schemeClr val="tx1">
                  <a:lumMod val="75000"/>
                </a:schemeClr>
              </a:solidFill>
              <a:latin typeface="Avenir Next" panose="020B0503020202020204" pitchFamily="34" charset="0"/>
            </a:endParaRP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sz="1800" dirty="0">
                <a:solidFill>
                  <a:schemeClr val="tx1">
                    <a:lumMod val="75000"/>
                  </a:schemeClr>
                </a:solidFill>
                <a:latin typeface="Avenir Next" panose="020B0503020202020204" pitchFamily="34" charset="0"/>
              </a:rPr>
              <a:t>Commercial Fishing</a:t>
            </a:r>
            <a:endParaRPr sz="1800" dirty="0">
              <a:solidFill>
                <a:schemeClr val="tx1">
                  <a:lumMod val="75000"/>
                </a:schemeClr>
              </a:solidFill>
              <a:latin typeface="Avenir Next" panose="020B0503020202020204" pitchFamily="34" charset="0"/>
            </a:endParaRP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sz="1800" dirty="0">
                <a:solidFill>
                  <a:schemeClr val="tx1">
                    <a:lumMod val="75000"/>
                  </a:schemeClr>
                </a:solidFill>
                <a:latin typeface="Avenir Next" panose="020B0503020202020204" pitchFamily="34" charset="0"/>
              </a:rPr>
              <a:t>Plastic Industry</a:t>
            </a:r>
            <a:endParaRPr sz="1800" dirty="0">
              <a:solidFill>
                <a:schemeClr val="tx1">
                  <a:lumMod val="75000"/>
                </a:schemeClr>
              </a:solidFill>
              <a:latin typeface="Avenir Next" panose="020B0503020202020204" pitchFamily="34" charset="0"/>
            </a:endParaRP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sz="1800" dirty="0">
                <a:solidFill>
                  <a:schemeClr val="tx1">
                    <a:lumMod val="75000"/>
                  </a:schemeClr>
                </a:solidFill>
                <a:latin typeface="Avenir Next" panose="020B0503020202020204" pitchFamily="34" charset="0"/>
              </a:rPr>
              <a:t>Glass Industry</a:t>
            </a:r>
            <a:endParaRPr sz="1800" dirty="0">
              <a:solidFill>
                <a:schemeClr val="tx1">
                  <a:lumMod val="75000"/>
                </a:schemeClr>
              </a:solidFill>
              <a:latin typeface="Avenir Next" panose="020B0503020202020204" pitchFamily="34" charset="0"/>
            </a:endParaRP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sz="1800" dirty="0">
                <a:solidFill>
                  <a:schemeClr val="tx1">
                    <a:lumMod val="75000"/>
                  </a:schemeClr>
                </a:solidFill>
                <a:latin typeface="Avenir Next" panose="020B0503020202020204" pitchFamily="34" charset="0"/>
              </a:rPr>
              <a:t>Automotive Assembly</a:t>
            </a:r>
            <a:endParaRPr sz="1800" dirty="0">
              <a:solidFill>
                <a:schemeClr val="tx1">
                  <a:lumMod val="75000"/>
                </a:schemeClr>
              </a:solidFill>
              <a:latin typeface="Avenir Next" panose="020B0503020202020204" pitchFamily="34" charset="0"/>
            </a:endParaRP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sz="1800" dirty="0">
                <a:solidFill>
                  <a:schemeClr val="tx1">
                    <a:lumMod val="75000"/>
                  </a:schemeClr>
                </a:solidFill>
                <a:latin typeface="Avenir Next" panose="020B0503020202020204" pitchFamily="34" charset="0"/>
              </a:rPr>
              <a:t>Body Shop</a:t>
            </a:r>
            <a:endParaRPr sz="1800" dirty="0">
              <a:solidFill>
                <a:schemeClr val="tx1">
                  <a:lumMod val="75000"/>
                </a:schemeClr>
              </a:solidFill>
              <a:latin typeface="Avenir Next" panose="020B0503020202020204" pitchFamily="34" charset="0"/>
            </a:endParaRP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sz="1800" dirty="0">
                <a:solidFill>
                  <a:schemeClr val="tx1">
                    <a:lumMod val="75000"/>
                  </a:schemeClr>
                </a:solidFill>
                <a:latin typeface="Avenir Next" panose="020B0503020202020204" pitchFamily="34" charset="0"/>
              </a:rPr>
              <a:t>Light Metal Handling</a:t>
            </a: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sz="1800" dirty="0">
                <a:solidFill>
                  <a:schemeClr val="tx1">
                    <a:lumMod val="75000"/>
                  </a:schemeClr>
                </a:solidFill>
                <a:latin typeface="Avenir Next" panose="020B0503020202020204" pitchFamily="34" charset="0"/>
              </a:rPr>
              <a:t>Maintenance and Machining</a:t>
            </a:r>
            <a:endParaRPr sz="1800" dirty="0">
              <a:solidFill>
                <a:schemeClr val="tx1">
                  <a:lumMod val="75000"/>
                </a:schemeClr>
              </a:solidFill>
              <a:latin typeface="Avenir Next" panose="020B0503020202020204" pitchFamily="34" charset="0"/>
            </a:endParaRPr>
          </a:p>
        </p:txBody>
      </p:sp>
      <p:sp>
        <p:nvSpPr>
          <p:cNvPr id="8" name="HIGH PERFORMANCE TEXTILES PRIVATE LIMITED…">
            <a:extLst>
              <a:ext uri="{FF2B5EF4-FFF2-40B4-BE49-F238E27FC236}">
                <a16:creationId xmlns:a16="http://schemas.microsoft.com/office/drawing/2014/main" id="{808EE184-868D-9F4E-8DC1-00CA5E04A0AE}"/>
              </a:ext>
            </a:extLst>
          </p:cNvPr>
          <p:cNvSpPr txBox="1"/>
          <p:nvPr/>
        </p:nvSpPr>
        <p:spPr>
          <a:xfrm>
            <a:off x="2473171" y="8984018"/>
            <a:ext cx="7731888" cy="821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defRPr sz="1300" b="1">
                <a:solidFill>
                  <a:srgbClr val="2E86B9"/>
                </a:solidFill>
                <a:latin typeface="Avenir Next"/>
                <a:ea typeface="Avenir Next"/>
                <a:cs typeface="Avenir Next"/>
                <a:sym typeface="Avenir Next"/>
              </a:defRPr>
            </a:pPr>
            <a:r>
              <a:rPr dirty="0"/>
              <a:t>HIGH PERFORMANCE TEXTILES PRIVATE LIMITED</a:t>
            </a:r>
          </a:p>
          <a:p>
            <a:pPr defTabSz="457200">
              <a:lnSpc>
                <a:spcPct val="115000"/>
              </a:lnSpc>
              <a:defRPr sz="1300">
                <a:solidFill>
                  <a:srgbClr val="2E86B9"/>
                </a:solidFill>
                <a:latin typeface="Avenir Next"/>
                <a:ea typeface="Avenir Next"/>
                <a:cs typeface="Avenir Next"/>
                <a:sym typeface="Avenir Next"/>
              </a:defRPr>
            </a:pPr>
            <a:r>
              <a:rPr dirty="0"/>
              <a:t>Office Address : Plot No- 145, Sector 21, Phase - 1, HSIIDC,   </a:t>
            </a:r>
            <a:r>
              <a:rPr dirty="0" err="1"/>
              <a:t>Barhi</a:t>
            </a:r>
            <a:r>
              <a:rPr dirty="0"/>
              <a:t>, Sonipat - 131101,  Haryana, India  </a:t>
            </a:r>
          </a:p>
          <a:p>
            <a:pPr defTabSz="457200">
              <a:lnSpc>
                <a:spcPct val="115000"/>
              </a:lnSpc>
              <a:defRPr sz="1300">
                <a:solidFill>
                  <a:srgbClr val="2E86B9"/>
                </a:solidFill>
                <a:latin typeface="Avenir Next"/>
                <a:ea typeface="Avenir Next"/>
                <a:cs typeface="Avenir Next"/>
                <a:sym typeface="Avenir Next"/>
              </a:defRPr>
            </a:pPr>
            <a:r>
              <a:rPr dirty="0" err="1"/>
              <a:t>www.hpt-india.com</a:t>
            </a:r>
            <a:endParaRPr dirty="0"/>
          </a:p>
        </p:txBody>
      </p:sp>
      <p:cxnSp>
        <p:nvCxnSpPr>
          <p:cNvPr id="9" name="Straight Connector 8">
            <a:extLst>
              <a:ext uri="{FF2B5EF4-FFF2-40B4-BE49-F238E27FC236}">
                <a16:creationId xmlns:a16="http://schemas.microsoft.com/office/drawing/2014/main" id="{40758DFE-7A97-9A4B-AF13-A4AD43E55B93}"/>
              </a:ext>
            </a:extLst>
          </p:cNvPr>
          <p:cNvCxnSpPr/>
          <p:nvPr/>
        </p:nvCxnSpPr>
        <p:spPr>
          <a:xfrm>
            <a:off x="508000" y="5955639"/>
            <a:ext cx="7944787" cy="0"/>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7C9A033-19A6-E14A-9C45-578DF5AC56F0}"/>
              </a:ext>
            </a:extLst>
          </p:cNvPr>
          <p:cNvCxnSpPr/>
          <p:nvPr/>
        </p:nvCxnSpPr>
        <p:spPr>
          <a:xfrm>
            <a:off x="4166885" y="5955639"/>
            <a:ext cx="0" cy="2373522"/>
          </a:xfrm>
          <a:prstGeom prst="line">
            <a:avLst/>
          </a:prstGeom>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A8E1CD84-9CC8-D043-B22F-0CF7EE08D1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2769" y="615950"/>
            <a:ext cx="1830799" cy="1587500"/>
          </a:xfrm>
          <a:prstGeom prst="rect">
            <a:avLst/>
          </a:prstGeom>
        </p:spPr>
      </p:pic>
      <p:pic>
        <p:nvPicPr>
          <p:cNvPr id="6" name="Picture 5">
            <a:extLst>
              <a:ext uri="{FF2B5EF4-FFF2-40B4-BE49-F238E27FC236}">
                <a16:creationId xmlns:a16="http://schemas.microsoft.com/office/drawing/2014/main" id="{32AFA360-B94F-8C45-95B8-37048898235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92640" l="2556" r="95208">
                        <a14:foregroundMark x1="30032" y1="27919" x2="28754" y2="7868"/>
                        <a14:foregroundMark x1="28754" y1="7868" x2="16613" y2="9898"/>
                        <a14:foregroundMark x1="16613" y1="9898" x2="6501" y2="45379"/>
                        <a14:foregroundMark x1="2743" y1="82033" x2="2236" y2="88832"/>
                        <a14:foregroundMark x1="3132" y1="76810" x2="2743" y2="82025"/>
                        <a14:foregroundMark x1="2236" y1="88832" x2="9585" y2="96447"/>
                        <a14:foregroundMark x1="9585" y1="96447" x2="8946" y2="86802"/>
                        <a14:foregroundMark x1="8946" y1="86802" x2="6709" y2="96193"/>
                        <a14:foregroundMark x1="6709" y1="96193" x2="6390" y2="85533"/>
                        <a14:foregroundMark x1="6390" y1="85533" x2="9265" y2="98731"/>
                        <a14:foregroundMark x1="9265" y1="98731" x2="9904" y2="77919"/>
                        <a14:foregroundMark x1="9904" y1="77919" x2="2556" y2="85787"/>
                        <a14:foregroundMark x1="2556" y1="85787" x2="15335" y2="67513"/>
                        <a14:foregroundMark x1="18946" y1="47591" x2="21086" y2="35787"/>
                        <a14:foregroundMark x1="15335" y1="67513" x2="17989" y2="52874"/>
                        <a14:foregroundMark x1="21086" y1="35787" x2="19489" y2="30964"/>
                        <a14:foregroundMark x1="15335" y1="7868" x2="25559" y2="1777"/>
                        <a14:foregroundMark x1="25559" y1="1777" x2="38019" y2="0"/>
                        <a14:foregroundMark x1="38019" y1="0" x2="75399" y2="1777"/>
                        <a14:foregroundMark x1="75399" y1="1777" x2="81470" y2="10152"/>
                        <a14:foregroundMark x1="81470" y1="10152" x2="76038" y2="19543"/>
                        <a14:foregroundMark x1="76038" y1="19543" x2="34505" y2="19036"/>
                        <a14:foregroundMark x1="34505" y1="19036" x2="23003" y2="16497"/>
                        <a14:foregroundMark x1="23003" y1="16497" x2="16613" y2="8883"/>
                        <a14:foregroundMark x1="16613" y1="5330" x2="59105" y2="8376"/>
                        <a14:foregroundMark x1="59105" y1="8376" x2="71565" y2="7868"/>
                        <a14:foregroundMark x1="71565" y1="7868" x2="60703" y2="3046"/>
                        <a14:foregroundMark x1="60703" y1="3046" x2="21086" y2="4061"/>
                        <a14:foregroundMark x1="21086" y1="4061" x2="16933" y2="5076"/>
                        <a14:foregroundMark x1="22045" y1="1269" x2="34185" y2="508"/>
                        <a14:foregroundMark x1="34185" y1="508" x2="49201" y2="508"/>
                        <a14:foregroundMark x1="49201" y1="508" x2="61342" y2="0"/>
                        <a14:foregroundMark x1="61342" y1="0" x2="74760" y2="1015"/>
                        <a14:foregroundMark x1="3834" y1="93147" x2="4473" y2="92893"/>
                        <a14:foregroundMark x1="85942" y1="30203" x2="93930" y2="81980"/>
                        <a14:foregroundMark x1="93930" y1="81980" x2="80831" y2="51269"/>
                        <a14:foregroundMark x1="80831" y1="51269" x2="84345" y2="31726"/>
                        <a14:foregroundMark x1="87539" y1="82995" x2="88498" y2="87817"/>
                        <a14:foregroundMark x1="87413" y1="82359" x2="87539" y2="82995"/>
                        <a14:foregroundMark x1="88498" y1="87817" x2="94888" y2="79695"/>
                        <a14:foregroundMark x1="94888" y1="79695" x2="87859" y2="77665"/>
                        <a14:foregroundMark x1="92971" y1="85787" x2="87859" y2="94924"/>
                        <a14:foregroundMark x1="87859" y1="94924" x2="95208" y2="87056"/>
                        <a14:foregroundMark x1="95208" y1="87056" x2="92971" y2="85279"/>
                        <a14:foregroundMark x1="42492" y1="11675" x2="54952" y2="11168"/>
                        <a14:foregroundMark x1="54952" y1="11168" x2="55272" y2="20558"/>
                        <a14:foregroundMark x1="55272" y1="20558" x2="53355" y2="8122"/>
                        <a14:foregroundMark x1="53355" y1="8122" x2="46645" y2="16497"/>
                        <a14:foregroundMark x1="46645" y1="16497" x2="51757" y2="6599"/>
                        <a14:foregroundMark x1="51757" y1="6599" x2="52396" y2="16244"/>
                        <a14:foregroundMark x1="52396" y1="16244" x2="61022" y2="15482"/>
                        <a14:backgroundMark x1="2556" y1="45178" x2="0" y2="76650"/>
                        <a14:backgroundMark x1="958" y1="77919" x2="319" y2="75888"/>
                        <a14:backgroundMark x1="75399" y1="54315" x2="79553" y2="73350"/>
                        <a14:backgroundMark x1="79553" y1="73350" x2="75719" y2="55838"/>
                        <a14:backgroundMark x1="80511" y1="73604" x2="82428" y2="82995"/>
                        <a14:backgroundMark x1="82428" y1="82995" x2="82428" y2="82995"/>
                        <a14:backgroundMark x1="23323" y1="49239" x2="22684" y2="51269"/>
                        <a14:backgroundMark x1="23642" y1="47716" x2="23323" y2="55330"/>
                        <a14:backgroundMark x1="23642" y1="48223" x2="24601" y2="47970"/>
                        <a14:backgroundMark x1="15655" y1="5330" x2="16613" y2="4315"/>
                      </a14:backgroundRemoval>
                    </a14:imgEffect>
                  </a14:imgLayer>
                </a14:imgProps>
              </a:ext>
              <a:ext uri="{28A0092B-C50C-407E-A947-70E740481C1C}">
                <a14:useLocalDpi xmlns:a14="http://schemas.microsoft.com/office/drawing/2010/main" val="0"/>
              </a:ext>
            </a:extLst>
          </a:blip>
          <a:stretch>
            <a:fillRect/>
          </a:stretch>
        </p:blipFill>
        <p:spPr>
          <a:xfrm>
            <a:off x="8775700" y="3325361"/>
            <a:ext cx="3975100" cy="5003800"/>
          </a:xfrm>
          <a:prstGeom prst="rect">
            <a:avLst/>
          </a:prstGeom>
        </p:spPr>
      </p:pic>
      <p:pic>
        <p:nvPicPr>
          <p:cNvPr id="17" name="Picture 16">
            <a:extLst>
              <a:ext uri="{FF2B5EF4-FFF2-40B4-BE49-F238E27FC236}">
                <a16:creationId xmlns:a16="http://schemas.microsoft.com/office/drawing/2014/main" id="{411D321C-341E-A047-B428-8F2B6114FF3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72769" y="3728116"/>
            <a:ext cx="1273483" cy="514100"/>
          </a:xfrm>
          <a:prstGeom prst="rect">
            <a:avLst/>
          </a:prstGeom>
          <a:solidFill>
            <a:srgbClr val="FFFFFF"/>
          </a:solidFill>
        </p:spPr>
      </p:pic>
      <p:cxnSp>
        <p:nvCxnSpPr>
          <p:cNvPr id="15" name="Straight Connector 14">
            <a:extLst>
              <a:ext uri="{FF2B5EF4-FFF2-40B4-BE49-F238E27FC236}">
                <a16:creationId xmlns:a16="http://schemas.microsoft.com/office/drawing/2014/main" id="{964614CB-C162-8140-8B70-2A6954B00B71}"/>
              </a:ext>
            </a:extLst>
          </p:cNvPr>
          <p:cNvCxnSpPr/>
          <p:nvPr/>
        </p:nvCxnSpPr>
        <p:spPr>
          <a:xfrm>
            <a:off x="530000" y="8984018"/>
            <a:ext cx="118872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8177345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HPT - Logo.png" descr="HPT - Logo.png">
            <a:extLst>
              <a:ext uri="{FF2B5EF4-FFF2-40B4-BE49-F238E27FC236}">
                <a16:creationId xmlns:a16="http://schemas.microsoft.com/office/drawing/2014/main" id="{EBD0ADE4-6F33-0D4B-87C8-47A63E0896E2}"/>
              </a:ext>
            </a:extLst>
          </p:cNvPr>
          <p:cNvPicPr>
            <a:picLocks noChangeAspect="1"/>
          </p:cNvPicPr>
          <p:nvPr/>
        </p:nvPicPr>
        <p:blipFill>
          <a:blip r:embed="rId4">
            <a:alphaModFix amt="9811"/>
          </a:blip>
          <a:stretch>
            <a:fillRect/>
          </a:stretch>
        </p:blipFill>
        <p:spPr>
          <a:xfrm>
            <a:off x="2496159" y="3609949"/>
            <a:ext cx="7708900" cy="3048000"/>
          </a:xfrm>
          <a:prstGeom prst="rect">
            <a:avLst/>
          </a:prstGeom>
          <a:ln w="12700">
            <a:miter lim="400000"/>
          </a:ln>
        </p:spPr>
      </p:pic>
      <p:pic>
        <p:nvPicPr>
          <p:cNvPr id="5" name="Picture 4">
            <a:extLst>
              <a:ext uri="{FF2B5EF4-FFF2-40B4-BE49-F238E27FC236}">
                <a16:creationId xmlns:a16="http://schemas.microsoft.com/office/drawing/2014/main" id="{196BCB79-897C-FC41-AE3F-5F4402B9D1B7}"/>
              </a:ext>
            </a:extLst>
          </p:cNvPr>
          <p:cNvPicPr>
            <a:picLocks noChangeAspect="1"/>
          </p:cNvPicPr>
          <p:nvPr/>
        </p:nvPicPr>
        <p:blipFill>
          <a:blip r:embed="rId5"/>
          <a:stretch>
            <a:fillRect/>
          </a:stretch>
        </p:blipFill>
        <p:spPr>
          <a:xfrm>
            <a:off x="4004247" y="615950"/>
            <a:ext cx="4546600" cy="1587500"/>
          </a:xfrm>
          <a:prstGeom prst="rect">
            <a:avLst/>
          </a:prstGeom>
        </p:spPr>
      </p:pic>
      <p:pic>
        <p:nvPicPr>
          <p:cNvPr id="6" name="Picture 5">
            <a:extLst>
              <a:ext uri="{FF2B5EF4-FFF2-40B4-BE49-F238E27FC236}">
                <a16:creationId xmlns:a16="http://schemas.microsoft.com/office/drawing/2014/main" id="{BC66A297-B882-444B-874A-A22D21090F8A}"/>
              </a:ext>
            </a:extLst>
          </p:cNvPr>
          <p:cNvPicPr>
            <a:picLocks noChangeAspect="1"/>
          </p:cNvPicPr>
          <p:nvPr/>
        </p:nvPicPr>
        <p:blipFill>
          <a:blip r:embed="rId6"/>
          <a:stretch>
            <a:fillRect/>
          </a:stretch>
        </p:blipFill>
        <p:spPr>
          <a:xfrm rot="20649252">
            <a:off x="9343764" y="807317"/>
            <a:ext cx="3023716" cy="1767509"/>
          </a:xfrm>
          <a:prstGeom prst="rect">
            <a:avLst/>
          </a:prstGeom>
        </p:spPr>
      </p:pic>
      <p:sp>
        <p:nvSpPr>
          <p:cNvPr id="7" name="HPT ARACORE®yarns are used to manufacture PPT such as:…">
            <a:extLst>
              <a:ext uri="{FF2B5EF4-FFF2-40B4-BE49-F238E27FC236}">
                <a16:creationId xmlns:a16="http://schemas.microsoft.com/office/drawing/2014/main" id="{66D9AC49-2F7A-5C4D-8A3C-CA5D09686A5D}"/>
              </a:ext>
            </a:extLst>
          </p:cNvPr>
          <p:cNvSpPr txBox="1"/>
          <p:nvPr/>
        </p:nvSpPr>
        <p:spPr>
          <a:xfrm>
            <a:off x="536862" y="5975957"/>
            <a:ext cx="3630023" cy="2468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74294" algn="l" defTabSz="457200">
              <a:spcBef>
                <a:spcPts val="900"/>
              </a:spcBef>
              <a:defRPr sz="1600" spc="97">
                <a:solidFill>
                  <a:srgbClr val="000000"/>
                </a:solidFill>
                <a:latin typeface="Avenir Next"/>
                <a:ea typeface="Avenir Next"/>
                <a:cs typeface="Avenir Next"/>
                <a:sym typeface="Avenir Next"/>
              </a:defRPr>
            </a:pPr>
            <a:r>
              <a:rPr sz="1800" spc="74" dirty="0">
                <a:solidFill>
                  <a:schemeClr val="tx1">
                    <a:lumMod val="75000"/>
                  </a:schemeClr>
                </a:solidFill>
              </a:rPr>
              <a:t>HPT</a:t>
            </a:r>
            <a:r>
              <a:rPr sz="1800" spc="-228" dirty="0">
                <a:solidFill>
                  <a:schemeClr val="tx1">
                    <a:lumMod val="75000"/>
                  </a:schemeClr>
                </a:solidFill>
              </a:rPr>
              <a:t> </a:t>
            </a:r>
            <a:r>
              <a:rPr lang="en-US" sz="1800" dirty="0" err="1">
                <a:solidFill>
                  <a:schemeClr val="tx1">
                    <a:lumMod val="75000"/>
                  </a:schemeClr>
                </a:solidFill>
              </a:rPr>
              <a:t>Cutpro</a:t>
            </a:r>
            <a:r>
              <a:rPr sz="1800" spc="160" baseline="37500" dirty="0" err="1">
                <a:solidFill>
                  <a:schemeClr val="tx1">
                    <a:lumMod val="75000"/>
                  </a:schemeClr>
                </a:solidFill>
              </a:rPr>
              <a:t>®</a:t>
            </a:r>
            <a:r>
              <a:rPr sz="1800" dirty="0" err="1">
                <a:solidFill>
                  <a:schemeClr val="tx1">
                    <a:lumMod val="75000"/>
                  </a:schemeClr>
                </a:solidFill>
              </a:rPr>
              <a:t>yarns</a:t>
            </a:r>
            <a:r>
              <a:rPr sz="1800" dirty="0">
                <a:solidFill>
                  <a:schemeClr val="tx1">
                    <a:lumMod val="75000"/>
                  </a:schemeClr>
                </a:solidFill>
              </a:rPr>
              <a:t> are used to manufacture PPT such as: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Seamless</a:t>
            </a:r>
            <a:r>
              <a:rPr sz="1800" spc="-128" dirty="0">
                <a:solidFill>
                  <a:schemeClr val="tx1">
                    <a:lumMod val="75000"/>
                  </a:schemeClr>
                </a:solidFill>
              </a:rPr>
              <a:t> </a:t>
            </a:r>
            <a:r>
              <a:rPr sz="1800" dirty="0">
                <a:solidFill>
                  <a:schemeClr val="tx1">
                    <a:lumMod val="75000"/>
                  </a:schemeClr>
                </a:solidFill>
              </a:rPr>
              <a:t>gloves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Cut</a:t>
            </a:r>
            <a:r>
              <a:rPr sz="1800" spc="-152" dirty="0">
                <a:solidFill>
                  <a:schemeClr val="tx1">
                    <a:lumMod val="75000"/>
                  </a:schemeClr>
                </a:solidFill>
              </a:rPr>
              <a:t> </a:t>
            </a:r>
            <a:r>
              <a:rPr sz="1800" dirty="0">
                <a:solidFill>
                  <a:schemeClr val="tx1">
                    <a:lumMod val="75000"/>
                  </a:schemeClr>
                </a:solidFill>
              </a:rPr>
              <a:t>and</a:t>
            </a:r>
            <a:r>
              <a:rPr sz="1800" spc="-144" dirty="0">
                <a:solidFill>
                  <a:schemeClr val="tx1">
                    <a:lumMod val="75000"/>
                  </a:schemeClr>
                </a:solidFill>
              </a:rPr>
              <a:t> </a:t>
            </a:r>
            <a:r>
              <a:rPr sz="1800" dirty="0">
                <a:solidFill>
                  <a:schemeClr val="tx1">
                    <a:lumMod val="75000"/>
                  </a:schemeClr>
                </a:solidFill>
              </a:rPr>
              <a:t>sewn</a:t>
            </a:r>
            <a:r>
              <a:rPr sz="1800" spc="-152" dirty="0">
                <a:solidFill>
                  <a:schemeClr val="tx1">
                    <a:lumMod val="75000"/>
                  </a:schemeClr>
                </a:solidFill>
              </a:rPr>
              <a:t> </a:t>
            </a:r>
            <a:r>
              <a:rPr sz="1800" dirty="0">
                <a:solidFill>
                  <a:schemeClr val="tx1">
                    <a:lumMod val="75000"/>
                  </a:schemeClr>
                </a:solidFill>
              </a:rPr>
              <a:t>gloves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Balaclava</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Work</a:t>
            </a:r>
            <a:r>
              <a:rPr sz="1800" spc="-104" dirty="0">
                <a:solidFill>
                  <a:schemeClr val="tx1">
                    <a:lumMod val="75000"/>
                  </a:schemeClr>
                </a:solidFill>
              </a:rPr>
              <a:t> </a:t>
            </a:r>
            <a:r>
              <a:rPr sz="1800" dirty="0">
                <a:solidFill>
                  <a:schemeClr val="tx1">
                    <a:lumMod val="75000"/>
                  </a:schemeClr>
                </a:solidFill>
              </a:rPr>
              <a:t>wear</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Aprons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Sleeves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sz="1800" dirty="0">
                <a:solidFill>
                  <a:schemeClr val="tx1">
                    <a:lumMod val="75000"/>
                  </a:schemeClr>
                </a:solidFill>
              </a:rPr>
              <a:t>Socks</a:t>
            </a:r>
          </a:p>
        </p:txBody>
      </p:sp>
      <p:sp>
        <p:nvSpPr>
          <p:cNvPr id="10" name="The HPT Aracore® yarns are designed to provide maximum protection against thermal and mechanical hazards (cut, slash, lacerations). These composite yarns are manufactured using para-aramid fibres blended with other inherent flame-retardant fibres (such as meta-aramid, FR viscose, modacrylic, polyamide-imide, FR nylon, FR polyester) and reinforced with high strength filaments. The yarns are available in yellow, green and black colour.">
            <a:extLst>
              <a:ext uri="{FF2B5EF4-FFF2-40B4-BE49-F238E27FC236}">
                <a16:creationId xmlns:a16="http://schemas.microsoft.com/office/drawing/2014/main" id="{54F73448-E96F-8C4E-B03C-D344F08883ED}"/>
              </a:ext>
            </a:extLst>
          </p:cNvPr>
          <p:cNvSpPr txBox="1">
            <a:spLocks noGrp="1"/>
          </p:cNvSpPr>
          <p:nvPr>
            <p:ph type="body" sz="quarter" idx="1"/>
          </p:nvPr>
        </p:nvSpPr>
        <p:spPr>
          <a:xfrm>
            <a:off x="508000" y="2203451"/>
            <a:ext cx="11988800" cy="3752188"/>
          </a:xfrm>
          <a:prstGeom prst="rect">
            <a:avLst/>
          </a:prstGeom>
        </p:spPr>
        <p:txBody>
          <a:bodyPr>
            <a:noAutofit/>
          </a:bodyPr>
          <a:lstStyle>
            <a:lvl1pPr marL="0" indent="0" algn="just">
              <a:buClrTx/>
              <a:buSzTx/>
              <a:buFontTx/>
              <a:buNone/>
              <a:defRPr sz="1800">
                <a:latin typeface="Avenir Next"/>
                <a:ea typeface="Avenir Next"/>
                <a:cs typeface="Avenir Next"/>
                <a:sym typeface="Avenir Next"/>
              </a:defRPr>
            </a:lvl1pPr>
          </a:lstStyle>
          <a:p>
            <a:r>
              <a:rPr sz="2000" dirty="0">
                <a:latin typeface="Avenir Next" panose="020B0503020202020204" pitchFamily="34" charset="0"/>
              </a:rPr>
              <a:t>The HPT </a:t>
            </a:r>
            <a:r>
              <a:rPr lang="en-US" sz="2000" dirty="0" err="1">
                <a:latin typeface="Avenir Next" panose="020B0503020202020204" pitchFamily="34" charset="0"/>
              </a:rPr>
              <a:t>Cutpro</a:t>
            </a:r>
            <a:r>
              <a:rPr sz="2000" dirty="0">
                <a:latin typeface="Avenir Next" panose="020B0503020202020204" pitchFamily="34" charset="0"/>
              </a:rPr>
              <a:t>® yarns are designed to provide</a:t>
            </a:r>
            <a:r>
              <a:rPr lang="en-US" sz="2000" dirty="0">
                <a:latin typeface="Avenir Next" panose="020B0503020202020204" pitchFamily="34" charset="0"/>
              </a:rPr>
              <a:t> basic protection against cut and slash. </a:t>
            </a:r>
            <a:endParaRPr lang="en-IN" sz="2000" dirty="0">
              <a:latin typeface="Avenir Next" panose="020B0503020202020204" pitchFamily="34" charset="0"/>
            </a:endParaRPr>
          </a:p>
          <a:p>
            <a:r>
              <a:rPr lang="en-IN" sz="2000" dirty="0"/>
              <a:t>Manufactured using acrylic, polyester, nylon, cotton reinforced with e-glass, stainless steel wires, HPPE filaments in core to provide </a:t>
            </a:r>
            <a:r>
              <a:rPr lang="en-IN" sz="2000" b="1" dirty="0"/>
              <a:t>comfort</a:t>
            </a:r>
            <a:r>
              <a:rPr lang="en-IN" sz="2000" dirty="0"/>
              <a:t> </a:t>
            </a:r>
            <a:r>
              <a:rPr lang="en-IN" sz="2000" dirty="0" err="1"/>
              <a:t>alongwith</a:t>
            </a:r>
            <a:r>
              <a:rPr lang="en-IN" sz="2000" dirty="0"/>
              <a:t> protection against cut, slash and lacerations. </a:t>
            </a:r>
          </a:p>
          <a:p>
            <a:r>
              <a:rPr lang="en-IN" sz="2000" dirty="0"/>
              <a:t>‘Inherent’ anti-bacterial fibres are also blended in these yarns to provide protection against  </a:t>
            </a:r>
            <a:r>
              <a:rPr lang="en-IN" sz="2000" i="1" dirty="0"/>
              <a:t>Staphylococcus aureus</a:t>
            </a:r>
            <a:r>
              <a:rPr lang="en-IN" sz="2000" dirty="0"/>
              <a:t> and </a:t>
            </a:r>
            <a:r>
              <a:rPr lang="en-IN" sz="2000" i="1" dirty="0"/>
              <a:t>Klebsiella pneumoniae </a:t>
            </a:r>
            <a:r>
              <a:rPr lang="en-IN" sz="2000" dirty="0"/>
              <a:t>bacteria. The end products are also resistant to </a:t>
            </a:r>
            <a:r>
              <a:rPr lang="en-IN" sz="2000" dirty="0" err="1"/>
              <a:t>fungul</a:t>
            </a:r>
            <a:r>
              <a:rPr lang="en-IN" sz="2000" dirty="0"/>
              <a:t> attack as per AATCC 30:III 2003. </a:t>
            </a:r>
          </a:p>
        </p:txBody>
      </p:sp>
      <p:sp>
        <p:nvSpPr>
          <p:cNvPr id="11" name="Applications:…">
            <a:extLst>
              <a:ext uri="{FF2B5EF4-FFF2-40B4-BE49-F238E27FC236}">
                <a16:creationId xmlns:a16="http://schemas.microsoft.com/office/drawing/2014/main" id="{E9A618A1-8C9D-5C4A-A11F-18487BDA9DBF}"/>
              </a:ext>
            </a:extLst>
          </p:cNvPr>
          <p:cNvSpPr txBox="1"/>
          <p:nvPr/>
        </p:nvSpPr>
        <p:spPr>
          <a:xfrm>
            <a:off x="4436708" y="5880039"/>
            <a:ext cx="3740456" cy="23503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74294" algn="l" defTabSz="457200">
              <a:lnSpc>
                <a:spcPct val="120000"/>
              </a:lnSpc>
              <a:spcBef>
                <a:spcPts val="200"/>
              </a:spcBef>
              <a:defRPr sz="1600" spc="102">
                <a:solidFill>
                  <a:srgbClr val="000000"/>
                </a:solidFill>
                <a:latin typeface="Avenir Heavy"/>
                <a:ea typeface="Avenir Heavy"/>
                <a:cs typeface="Avenir Heavy"/>
                <a:sym typeface="Avenir Heavy"/>
              </a:defRPr>
            </a:pPr>
            <a:r>
              <a:rPr sz="1800" i="1" dirty="0">
                <a:solidFill>
                  <a:schemeClr val="tx1">
                    <a:lumMod val="75000"/>
                  </a:schemeClr>
                </a:solidFill>
                <a:latin typeface="Avenir Next" panose="020B0503020202020204" pitchFamily="34" charset="0"/>
              </a:rPr>
              <a:t>Applications:</a:t>
            </a:r>
            <a:endParaRPr lang="en-US" sz="1800" i="1" dirty="0">
              <a:solidFill>
                <a:schemeClr val="tx1">
                  <a:lumMod val="75000"/>
                </a:schemeClr>
              </a:solidFill>
              <a:latin typeface="Avenir Next" panose="020B0503020202020204" pitchFamily="34" charset="0"/>
            </a:endParaRPr>
          </a:p>
          <a:p>
            <a:pPr marL="74294" lvl="1" algn="l" defTabSz="457200">
              <a:lnSpc>
                <a:spcPct val="120000"/>
              </a:lnSpc>
              <a:defRPr sz="1600" spc="102">
                <a:solidFill>
                  <a:srgbClr val="000000"/>
                </a:solidFill>
                <a:latin typeface="Avenir Heavy"/>
                <a:ea typeface="Avenir Heavy"/>
                <a:cs typeface="Avenir Heavy"/>
                <a:sym typeface="Avenir Heavy"/>
              </a:defRPr>
            </a:pPr>
            <a:endParaRPr sz="1800" i="1" dirty="0">
              <a:solidFill>
                <a:schemeClr val="tx1">
                  <a:lumMod val="75000"/>
                </a:schemeClr>
              </a:solidFill>
              <a:latin typeface="Avenir Next" panose="020B0503020202020204" pitchFamily="34" charset="0"/>
            </a:endParaRP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dirty="0">
                <a:solidFill>
                  <a:schemeClr val="tx1">
                    <a:lumMod val="75000"/>
                  </a:schemeClr>
                </a:solidFill>
              </a:rPr>
              <a:t>Glass Industry</a:t>
            </a:r>
            <a:endParaRPr lang="en-IN" dirty="0">
              <a:solidFill>
                <a:schemeClr val="tx1">
                  <a:lumMod val="75000"/>
                </a:schemeClr>
              </a:solidFill>
            </a:endParaRP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dirty="0">
                <a:solidFill>
                  <a:schemeClr val="tx1">
                    <a:lumMod val="75000"/>
                  </a:schemeClr>
                </a:solidFill>
              </a:rPr>
              <a:t>Metal Handling</a:t>
            </a:r>
            <a:endParaRPr lang="en-IN" dirty="0">
              <a:solidFill>
                <a:schemeClr val="tx1">
                  <a:lumMod val="75000"/>
                </a:schemeClr>
              </a:solidFill>
            </a:endParaRP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dirty="0">
                <a:solidFill>
                  <a:schemeClr val="tx1">
                    <a:lumMod val="75000"/>
                  </a:schemeClr>
                </a:solidFill>
              </a:rPr>
              <a:t>Stamping Operations</a:t>
            </a: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dirty="0">
                <a:solidFill>
                  <a:schemeClr val="tx1">
                    <a:lumMod val="75000"/>
                  </a:schemeClr>
                </a:solidFill>
              </a:rPr>
              <a:t>Body Shop</a:t>
            </a:r>
            <a:endParaRPr lang="en-IN" dirty="0">
              <a:solidFill>
                <a:schemeClr val="tx1">
                  <a:lumMod val="75000"/>
                </a:schemeClr>
              </a:solidFill>
            </a:endParaRP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dirty="0">
                <a:solidFill>
                  <a:schemeClr val="tx1">
                    <a:lumMod val="75000"/>
                  </a:schemeClr>
                </a:solidFill>
              </a:rPr>
              <a:t>Paint Shop</a:t>
            </a:r>
            <a:endParaRPr lang="en-IN" dirty="0">
              <a:solidFill>
                <a:schemeClr val="tx1">
                  <a:lumMod val="75000"/>
                </a:schemeClr>
              </a:solidFill>
            </a:endParaRP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dirty="0">
                <a:solidFill>
                  <a:schemeClr val="tx1">
                    <a:lumMod val="75000"/>
                  </a:schemeClr>
                </a:solidFill>
              </a:rPr>
              <a:t>General Handling</a:t>
            </a:r>
            <a:endParaRPr lang="en-IN" dirty="0">
              <a:solidFill>
                <a:schemeClr val="tx1">
                  <a:lumMod val="75000"/>
                </a:schemeClr>
              </a:solidFill>
            </a:endParaRPr>
          </a:p>
          <a:p>
            <a:pPr marL="283139" indent="-208844" algn="l" defTabSz="457200">
              <a:lnSpc>
                <a:spcPct val="90000"/>
              </a:lnSpc>
              <a:buSzPct val="75000"/>
              <a:buChar char="•"/>
              <a:defRPr sz="1600" spc="102">
                <a:solidFill>
                  <a:srgbClr val="000000"/>
                </a:solidFill>
                <a:latin typeface="Avenir Next"/>
                <a:ea typeface="Avenir Next"/>
                <a:cs typeface="Avenir Next"/>
                <a:sym typeface="Avenir Next"/>
              </a:defRPr>
            </a:pPr>
            <a:r>
              <a:rPr lang="en-US" dirty="0">
                <a:solidFill>
                  <a:schemeClr val="tx1">
                    <a:lumMod val="75000"/>
                  </a:schemeClr>
                </a:solidFill>
              </a:rPr>
              <a:t>Waste </a:t>
            </a:r>
            <a:r>
              <a:rPr lang="en-US" dirty="0" err="1">
                <a:solidFill>
                  <a:schemeClr val="tx1">
                    <a:lumMod val="75000"/>
                  </a:schemeClr>
                </a:solidFill>
              </a:rPr>
              <a:t>Handlaing</a:t>
            </a:r>
            <a:endParaRPr lang="en-IN" dirty="0">
              <a:solidFill>
                <a:schemeClr val="tx1">
                  <a:lumMod val="75000"/>
                </a:schemeClr>
              </a:solidFill>
            </a:endParaRPr>
          </a:p>
        </p:txBody>
      </p:sp>
      <p:sp>
        <p:nvSpPr>
          <p:cNvPr id="13" name="HIGH PERFORMANCE TEXTILES PRIVATE LIMITED…">
            <a:extLst>
              <a:ext uri="{FF2B5EF4-FFF2-40B4-BE49-F238E27FC236}">
                <a16:creationId xmlns:a16="http://schemas.microsoft.com/office/drawing/2014/main" id="{C4B0E41E-7EA6-4341-A02D-FA57749B36CB}"/>
              </a:ext>
            </a:extLst>
          </p:cNvPr>
          <p:cNvSpPr txBox="1"/>
          <p:nvPr/>
        </p:nvSpPr>
        <p:spPr>
          <a:xfrm>
            <a:off x="2473171" y="8984018"/>
            <a:ext cx="7731888" cy="821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defRPr sz="1300" b="1">
                <a:solidFill>
                  <a:srgbClr val="2E86B9"/>
                </a:solidFill>
                <a:latin typeface="Avenir Next"/>
                <a:ea typeface="Avenir Next"/>
                <a:cs typeface="Avenir Next"/>
                <a:sym typeface="Avenir Next"/>
              </a:defRPr>
            </a:pPr>
            <a:r>
              <a:rPr dirty="0"/>
              <a:t>HIGH PERFORMANCE TEXTILES PRIVATE LIMITED</a:t>
            </a:r>
          </a:p>
          <a:p>
            <a:pPr defTabSz="457200">
              <a:lnSpc>
                <a:spcPct val="115000"/>
              </a:lnSpc>
              <a:defRPr sz="1300">
                <a:solidFill>
                  <a:srgbClr val="2E86B9"/>
                </a:solidFill>
                <a:latin typeface="Avenir Next"/>
                <a:ea typeface="Avenir Next"/>
                <a:cs typeface="Avenir Next"/>
                <a:sym typeface="Avenir Next"/>
              </a:defRPr>
            </a:pPr>
            <a:r>
              <a:rPr dirty="0"/>
              <a:t>Office Address : Plot No- 145, Sector 21, Phase - 1, HSIIDC,   </a:t>
            </a:r>
            <a:r>
              <a:rPr dirty="0" err="1"/>
              <a:t>Barhi</a:t>
            </a:r>
            <a:r>
              <a:rPr dirty="0"/>
              <a:t>, Sonipat - 131101,  Haryana, India  </a:t>
            </a:r>
          </a:p>
          <a:p>
            <a:pPr defTabSz="457200">
              <a:lnSpc>
                <a:spcPct val="115000"/>
              </a:lnSpc>
              <a:defRPr sz="1300">
                <a:solidFill>
                  <a:srgbClr val="2E86B9"/>
                </a:solidFill>
                <a:latin typeface="Avenir Next"/>
                <a:ea typeface="Avenir Next"/>
                <a:cs typeface="Avenir Next"/>
                <a:sym typeface="Avenir Next"/>
              </a:defRPr>
            </a:pPr>
            <a:r>
              <a:rPr dirty="0" err="1"/>
              <a:t>www.hpt-india.com</a:t>
            </a:r>
            <a:endParaRPr dirty="0"/>
          </a:p>
        </p:txBody>
      </p:sp>
      <p:cxnSp>
        <p:nvCxnSpPr>
          <p:cNvPr id="9" name="Straight Connector 8">
            <a:extLst>
              <a:ext uri="{FF2B5EF4-FFF2-40B4-BE49-F238E27FC236}">
                <a16:creationId xmlns:a16="http://schemas.microsoft.com/office/drawing/2014/main" id="{A4B5ACBA-CB91-F840-97D8-0B7F18670746}"/>
              </a:ext>
            </a:extLst>
          </p:cNvPr>
          <p:cNvCxnSpPr/>
          <p:nvPr/>
        </p:nvCxnSpPr>
        <p:spPr>
          <a:xfrm>
            <a:off x="508000" y="5955639"/>
            <a:ext cx="7944787" cy="0"/>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F673EEA-0300-7643-8DF2-90F63903DEB1}"/>
              </a:ext>
            </a:extLst>
          </p:cNvPr>
          <p:cNvCxnSpPr/>
          <p:nvPr/>
        </p:nvCxnSpPr>
        <p:spPr>
          <a:xfrm>
            <a:off x="4436708" y="5955639"/>
            <a:ext cx="0" cy="2373522"/>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826677B-0251-544C-9FD9-BFF4128D1A7B}"/>
              </a:ext>
            </a:extLst>
          </p:cNvPr>
          <p:cNvCxnSpPr/>
          <p:nvPr/>
        </p:nvCxnSpPr>
        <p:spPr>
          <a:xfrm>
            <a:off x="530000" y="8984018"/>
            <a:ext cx="118872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pic>
        <p:nvPicPr>
          <p:cNvPr id="3" name="cutpro.mov" descr="cutpro.mov">
            <a:hlinkClick r:id="" action="ppaction://media"/>
            <a:extLst>
              <a:ext uri="{FF2B5EF4-FFF2-40B4-BE49-F238E27FC236}">
                <a16:creationId xmlns:a16="http://schemas.microsoft.com/office/drawing/2014/main" id="{233FB9DC-F661-104F-8295-079AE59A156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286265" y="6010003"/>
            <a:ext cx="3997809" cy="2420947"/>
          </a:xfrm>
          <a:prstGeom prst="roundRect">
            <a:avLst>
              <a:gd name="adj" fmla="val 5439"/>
            </a:avLst>
          </a:prstGeom>
          <a:ln>
            <a:noFill/>
          </a:ln>
          <a:effectLst>
            <a:outerShdw blurRad="50800" dist="38100" algn="l" rotWithShape="0">
              <a:prstClr val="black">
                <a:alpha val="40000"/>
              </a:prstClr>
            </a:outerShdw>
          </a:effectLst>
        </p:spPr>
      </p:pic>
    </p:spTree>
    <p:extLst>
      <p:ext uri="{BB962C8B-B14F-4D97-AF65-F5344CB8AC3E}">
        <p14:creationId xmlns:p14="http://schemas.microsoft.com/office/powerpoint/2010/main" val="269668874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HPT - Logo.png" descr="HPT - Logo.png">
            <a:extLst>
              <a:ext uri="{FF2B5EF4-FFF2-40B4-BE49-F238E27FC236}">
                <a16:creationId xmlns:a16="http://schemas.microsoft.com/office/drawing/2014/main" id="{EBD0ADE4-6F33-0D4B-87C8-47A63E0896E2}"/>
              </a:ext>
            </a:extLst>
          </p:cNvPr>
          <p:cNvPicPr>
            <a:picLocks noChangeAspect="1"/>
          </p:cNvPicPr>
          <p:nvPr/>
        </p:nvPicPr>
        <p:blipFill>
          <a:blip r:embed="rId2">
            <a:alphaModFix amt="9811"/>
          </a:blip>
          <a:stretch>
            <a:fillRect/>
          </a:stretch>
        </p:blipFill>
        <p:spPr>
          <a:xfrm>
            <a:off x="2654300" y="3460750"/>
            <a:ext cx="7708900" cy="3048000"/>
          </a:xfrm>
          <a:prstGeom prst="rect">
            <a:avLst/>
          </a:prstGeom>
          <a:ln w="12700">
            <a:miter lim="400000"/>
          </a:ln>
        </p:spPr>
      </p:pic>
      <p:pic>
        <p:nvPicPr>
          <p:cNvPr id="5" name="Picture 4">
            <a:extLst>
              <a:ext uri="{FF2B5EF4-FFF2-40B4-BE49-F238E27FC236}">
                <a16:creationId xmlns:a16="http://schemas.microsoft.com/office/drawing/2014/main" id="{196BCB79-897C-FC41-AE3F-5F4402B9D1B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283733" y="645945"/>
            <a:ext cx="4437333" cy="1502325"/>
          </a:xfrm>
          <a:prstGeom prst="rect">
            <a:avLst/>
          </a:prstGeom>
        </p:spPr>
      </p:pic>
      <p:sp>
        <p:nvSpPr>
          <p:cNvPr id="7" name="HPT ARACORE®yarns are used to manufacture PPT such as:…">
            <a:extLst>
              <a:ext uri="{FF2B5EF4-FFF2-40B4-BE49-F238E27FC236}">
                <a16:creationId xmlns:a16="http://schemas.microsoft.com/office/drawing/2014/main" id="{66D9AC49-2F7A-5C4D-8A3C-CA5D09686A5D}"/>
              </a:ext>
            </a:extLst>
          </p:cNvPr>
          <p:cNvSpPr txBox="1"/>
          <p:nvPr/>
        </p:nvSpPr>
        <p:spPr>
          <a:xfrm>
            <a:off x="536862" y="5964417"/>
            <a:ext cx="3630023" cy="24917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74294" algn="l" defTabSz="457200">
              <a:spcBef>
                <a:spcPts val="900"/>
              </a:spcBef>
              <a:defRPr sz="1600" spc="97">
                <a:solidFill>
                  <a:srgbClr val="000000"/>
                </a:solidFill>
                <a:latin typeface="Avenir Next"/>
                <a:ea typeface="Avenir Next"/>
                <a:cs typeface="Avenir Next"/>
                <a:sym typeface="Avenir Next"/>
              </a:defRPr>
            </a:pPr>
            <a:r>
              <a:rPr sz="1800" spc="74" dirty="0">
                <a:solidFill>
                  <a:schemeClr val="tx1">
                    <a:lumMod val="75000"/>
                  </a:schemeClr>
                </a:solidFill>
              </a:rPr>
              <a:t>HPT</a:t>
            </a:r>
            <a:r>
              <a:rPr sz="1800" spc="-228" dirty="0">
                <a:solidFill>
                  <a:schemeClr val="tx1">
                    <a:lumMod val="75000"/>
                  </a:schemeClr>
                </a:solidFill>
              </a:rPr>
              <a:t> </a:t>
            </a:r>
            <a:r>
              <a:rPr lang="en-US" sz="1800" dirty="0" err="1">
                <a:solidFill>
                  <a:schemeClr val="tx1">
                    <a:lumMod val="75000"/>
                  </a:schemeClr>
                </a:solidFill>
              </a:rPr>
              <a:t>Savesplash</a:t>
            </a:r>
            <a:r>
              <a:rPr sz="1800" spc="160" baseline="37500" dirty="0" err="1">
                <a:solidFill>
                  <a:schemeClr val="tx1">
                    <a:lumMod val="75000"/>
                  </a:schemeClr>
                </a:solidFill>
              </a:rPr>
              <a:t>®</a:t>
            </a:r>
            <a:r>
              <a:rPr sz="1800" dirty="0" err="1">
                <a:solidFill>
                  <a:schemeClr val="tx1">
                    <a:lumMod val="75000"/>
                  </a:schemeClr>
                </a:solidFill>
              </a:rPr>
              <a:t>yarns</a:t>
            </a:r>
            <a:r>
              <a:rPr sz="1800" dirty="0">
                <a:solidFill>
                  <a:schemeClr val="tx1">
                    <a:lumMod val="75000"/>
                  </a:schemeClr>
                </a:solidFill>
              </a:rPr>
              <a:t> are used to manufacture PPT such as: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lang="en-IN" sz="1800" dirty="0">
                <a:solidFill>
                  <a:schemeClr val="tx1">
                    <a:lumMod val="75000"/>
                  </a:schemeClr>
                </a:solidFill>
              </a:rPr>
              <a:t>Cut</a:t>
            </a:r>
            <a:r>
              <a:rPr lang="en-IN" sz="1800" spc="-152" dirty="0">
                <a:solidFill>
                  <a:schemeClr val="tx1">
                    <a:lumMod val="75000"/>
                  </a:schemeClr>
                </a:solidFill>
              </a:rPr>
              <a:t> </a:t>
            </a:r>
            <a:r>
              <a:rPr lang="en-IN" sz="1800" dirty="0">
                <a:solidFill>
                  <a:schemeClr val="tx1">
                    <a:lumMod val="75000"/>
                  </a:schemeClr>
                </a:solidFill>
              </a:rPr>
              <a:t>and</a:t>
            </a:r>
            <a:r>
              <a:rPr lang="en-IN" sz="1800" spc="-144" dirty="0">
                <a:solidFill>
                  <a:schemeClr val="tx1">
                    <a:lumMod val="75000"/>
                  </a:schemeClr>
                </a:solidFill>
              </a:rPr>
              <a:t> </a:t>
            </a:r>
            <a:r>
              <a:rPr lang="en-IN" sz="1800" dirty="0">
                <a:solidFill>
                  <a:schemeClr val="tx1">
                    <a:lumMod val="75000"/>
                  </a:schemeClr>
                </a:solidFill>
              </a:rPr>
              <a:t>sewn</a:t>
            </a:r>
            <a:r>
              <a:rPr lang="en-IN" sz="1800" spc="-152" dirty="0">
                <a:solidFill>
                  <a:schemeClr val="tx1">
                    <a:lumMod val="75000"/>
                  </a:schemeClr>
                </a:solidFill>
              </a:rPr>
              <a:t> </a:t>
            </a:r>
            <a:r>
              <a:rPr lang="en-IN" sz="1800" dirty="0">
                <a:solidFill>
                  <a:schemeClr val="tx1">
                    <a:lumMod val="75000"/>
                  </a:schemeClr>
                </a:solidFill>
              </a:rPr>
              <a:t>gloves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lang="en-IN" sz="1800" dirty="0">
                <a:solidFill>
                  <a:schemeClr val="tx1">
                    <a:lumMod val="75000"/>
                  </a:schemeClr>
                </a:solidFill>
              </a:rPr>
              <a:t>Balaclava</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lang="en-IN" sz="1800" dirty="0">
                <a:solidFill>
                  <a:schemeClr val="tx1">
                    <a:lumMod val="75000"/>
                  </a:schemeClr>
                </a:solidFill>
              </a:rPr>
              <a:t>Work</a:t>
            </a:r>
            <a:r>
              <a:rPr lang="en-IN" sz="1800" spc="-104" dirty="0">
                <a:solidFill>
                  <a:schemeClr val="tx1">
                    <a:lumMod val="75000"/>
                  </a:schemeClr>
                </a:solidFill>
              </a:rPr>
              <a:t> </a:t>
            </a:r>
            <a:r>
              <a:rPr lang="en-IN" sz="1800" dirty="0">
                <a:solidFill>
                  <a:schemeClr val="tx1">
                    <a:lumMod val="75000"/>
                  </a:schemeClr>
                </a:solidFill>
              </a:rPr>
              <a:t>wear</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lang="en-IN" sz="1800" dirty="0">
                <a:solidFill>
                  <a:schemeClr val="tx1">
                    <a:lumMod val="75000"/>
                  </a:schemeClr>
                </a:solidFill>
              </a:rPr>
              <a:t>Aprons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lang="en-IN" sz="1800" dirty="0">
                <a:solidFill>
                  <a:schemeClr val="tx1">
                    <a:lumMod val="75000"/>
                  </a:schemeClr>
                </a:solidFill>
              </a:rPr>
              <a:t>Sleeves</a:t>
            </a:r>
          </a:p>
          <a:p>
            <a:pPr marL="283139"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lang="en-IN" sz="1800" dirty="0">
                <a:solidFill>
                  <a:schemeClr val="tx1">
                    <a:lumMod val="75000"/>
                  </a:schemeClr>
                </a:solidFill>
              </a:rPr>
              <a:t>Socks</a:t>
            </a:r>
          </a:p>
        </p:txBody>
      </p:sp>
      <p:sp>
        <p:nvSpPr>
          <p:cNvPr id="10" name="The HPT Aracore® yarns are designed to provide maximum protection against thermal and mechanical hazards (cut, slash, lacerations). These composite yarns are manufactured using para-aramid fibres blended with other inherent flame-retardant fibres (such as meta-aramid, FR viscose, modacrylic, polyamide-imide, FR nylon, FR polyester) and reinforced with high strength filaments. The yarns are available in yellow, green and black colour.">
            <a:extLst>
              <a:ext uri="{FF2B5EF4-FFF2-40B4-BE49-F238E27FC236}">
                <a16:creationId xmlns:a16="http://schemas.microsoft.com/office/drawing/2014/main" id="{54F73448-E96F-8C4E-B03C-D344F08883ED}"/>
              </a:ext>
            </a:extLst>
          </p:cNvPr>
          <p:cNvSpPr txBox="1">
            <a:spLocks noGrp="1"/>
          </p:cNvSpPr>
          <p:nvPr>
            <p:ph type="body" sz="quarter" idx="1"/>
          </p:nvPr>
        </p:nvSpPr>
        <p:spPr>
          <a:xfrm>
            <a:off x="508000" y="2400300"/>
            <a:ext cx="10108525" cy="3048000"/>
          </a:xfrm>
          <a:prstGeom prst="rect">
            <a:avLst/>
          </a:prstGeom>
        </p:spPr>
        <p:txBody>
          <a:bodyPr>
            <a:noAutofit/>
          </a:bodyPr>
          <a:lstStyle>
            <a:lvl1pPr marL="0" indent="0" algn="just">
              <a:buClrTx/>
              <a:buSzTx/>
              <a:buFontTx/>
              <a:buNone/>
              <a:defRPr sz="1800">
                <a:latin typeface="Avenir Next"/>
                <a:ea typeface="Avenir Next"/>
                <a:cs typeface="Avenir Next"/>
                <a:sym typeface="Avenir Next"/>
              </a:defRPr>
            </a:lvl1pPr>
          </a:lstStyle>
          <a:p>
            <a:pPr>
              <a:spcBef>
                <a:spcPts val="600"/>
              </a:spcBef>
            </a:pPr>
            <a:r>
              <a:rPr sz="2000" dirty="0">
                <a:latin typeface="Avenir Next" panose="020B0503020202020204" pitchFamily="34" charset="0"/>
              </a:rPr>
              <a:t>The HPT </a:t>
            </a:r>
            <a:r>
              <a:rPr lang="en-US" sz="2000" dirty="0">
                <a:latin typeface="Avenir Next" panose="020B0503020202020204" pitchFamily="34" charset="0"/>
              </a:rPr>
              <a:t>Savesplash</a:t>
            </a:r>
            <a:r>
              <a:rPr sz="2000" dirty="0">
                <a:latin typeface="Avenir Next" panose="020B0503020202020204" pitchFamily="34" charset="0"/>
              </a:rPr>
              <a:t>® </a:t>
            </a:r>
            <a:r>
              <a:rPr lang="en-IN" sz="2000" dirty="0">
                <a:latin typeface="Avenir Next" panose="020B0503020202020204" pitchFamily="34" charset="0"/>
              </a:rPr>
              <a:t>yarn/fabrics*</a:t>
            </a:r>
            <a:r>
              <a:rPr lang="en-IN" sz="2000" dirty="0"/>
              <a:t> are designed to provide protection against electric arc flash fire. </a:t>
            </a:r>
            <a:endParaRPr lang="en-IN" sz="2000" dirty="0">
              <a:latin typeface="Avenir Next" panose="020B0503020202020204" pitchFamily="34" charset="0"/>
            </a:endParaRPr>
          </a:p>
          <a:p>
            <a:pPr>
              <a:spcBef>
                <a:spcPts val="600"/>
              </a:spcBef>
            </a:pPr>
            <a:r>
              <a:rPr lang="en-IN" sz="2000" dirty="0"/>
              <a:t>Manufactured using p-aramid fibres blended with other high performance fibres.</a:t>
            </a:r>
          </a:p>
          <a:p>
            <a:pPr>
              <a:spcBef>
                <a:spcPts val="600"/>
              </a:spcBef>
            </a:pPr>
            <a:r>
              <a:rPr lang="en-IN" sz="2000" dirty="0"/>
              <a:t>Colours available: Maroon, Orange and Black.</a:t>
            </a:r>
          </a:p>
          <a:p>
            <a:pPr>
              <a:spcBef>
                <a:spcPts val="600"/>
              </a:spcBef>
            </a:pPr>
            <a:r>
              <a:rPr lang="en-IN" sz="2000" dirty="0">
                <a:solidFill>
                  <a:schemeClr val="tx1">
                    <a:lumMod val="75000"/>
                  </a:schemeClr>
                </a:solidFill>
              </a:rPr>
              <a:t>Electric Arc-flash fire protection (HRC level 2, 3 and 4) as per ASTM F1959/F 1959M-14.</a:t>
            </a:r>
          </a:p>
        </p:txBody>
      </p:sp>
      <p:sp>
        <p:nvSpPr>
          <p:cNvPr id="11" name="Applications:…">
            <a:extLst>
              <a:ext uri="{FF2B5EF4-FFF2-40B4-BE49-F238E27FC236}">
                <a16:creationId xmlns:a16="http://schemas.microsoft.com/office/drawing/2014/main" id="{E9A618A1-8C9D-5C4A-A11F-18487BDA9DBF}"/>
              </a:ext>
            </a:extLst>
          </p:cNvPr>
          <p:cNvSpPr txBox="1"/>
          <p:nvPr/>
        </p:nvSpPr>
        <p:spPr>
          <a:xfrm>
            <a:off x="4166885" y="6033901"/>
            <a:ext cx="4050016" cy="2487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284400" algn="l" defTabSz="457200">
              <a:lnSpc>
                <a:spcPct val="120000"/>
              </a:lnSpc>
              <a:spcBef>
                <a:spcPts val="900"/>
              </a:spcBef>
              <a:defRPr sz="1600" spc="102">
                <a:solidFill>
                  <a:srgbClr val="000000"/>
                </a:solidFill>
                <a:latin typeface="Avenir Heavy"/>
                <a:ea typeface="Avenir Heavy"/>
                <a:cs typeface="Avenir Heavy"/>
                <a:sym typeface="Avenir Heavy"/>
              </a:defRPr>
            </a:pPr>
            <a:r>
              <a:rPr sz="1800" i="1" dirty="0">
                <a:solidFill>
                  <a:schemeClr val="tx1">
                    <a:lumMod val="75000"/>
                  </a:schemeClr>
                </a:solidFill>
                <a:latin typeface="Avenir Next" panose="020B0503020202020204" pitchFamily="34" charset="0"/>
              </a:rPr>
              <a:t>Applications:</a:t>
            </a:r>
            <a:endParaRPr lang="en-US" sz="1800" i="1" dirty="0">
              <a:solidFill>
                <a:schemeClr val="tx1">
                  <a:lumMod val="75000"/>
                </a:schemeClr>
              </a:solidFill>
              <a:latin typeface="Avenir Next" panose="020B0503020202020204" pitchFamily="34" charset="0"/>
            </a:endParaRPr>
          </a:p>
          <a:p>
            <a:pPr marL="284400" algn="l" defTabSz="457200">
              <a:lnSpc>
                <a:spcPct val="120000"/>
              </a:lnSpc>
              <a:spcBef>
                <a:spcPts val="300"/>
              </a:spcBef>
              <a:defRPr sz="1600" spc="102">
                <a:solidFill>
                  <a:srgbClr val="000000"/>
                </a:solidFill>
                <a:latin typeface="Avenir Heavy"/>
                <a:ea typeface="Avenir Heavy"/>
                <a:cs typeface="Avenir Heavy"/>
                <a:sym typeface="Avenir Heavy"/>
              </a:defRPr>
            </a:pPr>
            <a:endParaRPr sz="1800" i="1" dirty="0">
              <a:solidFill>
                <a:schemeClr val="tx1">
                  <a:lumMod val="75000"/>
                </a:schemeClr>
              </a:solidFill>
              <a:latin typeface="Avenir Next" panose="020B0503020202020204" pitchFamily="34" charset="0"/>
            </a:endParaRPr>
          </a:p>
          <a:p>
            <a:pPr marL="284400"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lang="en-US" sz="1800" dirty="0">
                <a:solidFill>
                  <a:schemeClr val="tx1">
                    <a:lumMod val="75000"/>
                  </a:schemeClr>
                </a:solidFill>
              </a:rPr>
              <a:t>Oil and Gas Industry</a:t>
            </a:r>
          </a:p>
          <a:p>
            <a:pPr marL="284400" indent="-208844" algn="l" defTabSz="457200">
              <a:lnSpc>
                <a:spcPct val="50000"/>
              </a:lnSpc>
              <a:spcBef>
                <a:spcPts val="600"/>
              </a:spcBef>
              <a:buSzPct val="75000"/>
              <a:buChar char="•"/>
              <a:defRPr sz="1600" spc="97">
                <a:solidFill>
                  <a:srgbClr val="000000"/>
                </a:solidFill>
                <a:latin typeface="Avenir Next"/>
                <a:ea typeface="Avenir Next"/>
                <a:cs typeface="Avenir Next"/>
                <a:sym typeface="Avenir Next"/>
              </a:defRPr>
            </a:pPr>
            <a:r>
              <a:rPr lang="en-US" sz="1800" dirty="0">
                <a:solidFill>
                  <a:schemeClr val="tx1">
                    <a:lumMod val="75000"/>
                  </a:schemeClr>
                </a:solidFill>
              </a:rPr>
              <a:t>Mining</a:t>
            </a:r>
          </a:p>
          <a:p>
            <a:pPr marL="284400" indent="-208844" algn="l" defTabSz="457200">
              <a:spcBef>
                <a:spcPts val="900"/>
              </a:spcBef>
              <a:buSzPct val="75000"/>
              <a:buChar char="•"/>
              <a:defRPr sz="1600" spc="97">
                <a:solidFill>
                  <a:srgbClr val="000000"/>
                </a:solidFill>
                <a:latin typeface="Avenir Next"/>
                <a:ea typeface="Avenir Next"/>
                <a:cs typeface="Avenir Next"/>
                <a:sym typeface="Avenir Next"/>
              </a:defRPr>
            </a:pPr>
            <a:r>
              <a:rPr lang="en-US" sz="1800" dirty="0">
                <a:solidFill>
                  <a:schemeClr val="tx1">
                    <a:lumMod val="75000"/>
                  </a:schemeClr>
                </a:solidFill>
              </a:rPr>
              <a:t>Maintenance of de-energized electrical panels</a:t>
            </a:r>
          </a:p>
          <a:p>
            <a:pPr marL="284400"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lang="en-US" sz="1800" dirty="0">
                <a:solidFill>
                  <a:schemeClr val="tx1">
                    <a:lumMod val="75000"/>
                  </a:schemeClr>
                </a:solidFill>
              </a:rPr>
              <a:t>Emergency Services</a:t>
            </a:r>
          </a:p>
          <a:p>
            <a:pPr marL="284400" indent="-208844" algn="l" defTabSz="457200">
              <a:lnSpc>
                <a:spcPct val="50000"/>
              </a:lnSpc>
              <a:spcBef>
                <a:spcPts val="900"/>
              </a:spcBef>
              <a:buSzPct val="75000"/>
              <a:buChar char="•"/>
              <a:defRPr sz="1600" spc="97">
                <a:solidFill>
                  <a:srgbClr val="000000"/>
                </a:solidFill>
                <a:latin typeface="Avenir Next"/>
                <a:ea typeface="Avenir Next"/>
                <a:cs typeface="Avenir Next"/>
                <a:sym typeface="Avenir Next"/>
              </a:defRPr>
            </a:pPr>
            <a:r>
              <a:rPr lang="en-US" sz="1800" dirty="0">
                <a:solidFill>
                  <a:schemeClr val="tx1">
                    <a:lumMod val="75000"/>
                  </a:schemeClr>
                </a:solidFill>
              </a:rPr>
              <a:t>Machinery Maintenance</a:t>
            </a:r>
          </a:p>
        </p:txBody>
      </p:sp>
      <p:sp>
        <p:nvSpPr>
          <p:cNvPr id="8" name="HIGH PERFORMANCE TEXTILES PRIVATE LIMITED…">
            <a:extLst>
              <a:ext uri="{FF2B5EF4-FFF2-40B4-BE49-F238E27FC236}">
                <a16:creationId xmlns:a16="http://schemas.microsoft.com/office/drawing/2014/main" id="{808EE184-868D-9F4E-8DC1-00CA5E04A0AE}"/>
              </a:ext>
            </a:extLst>
          </p:cNvPr>
          <p:cNvSpPr txBox="1"/>
          <p:nvPr/>
        </p:nvSpPr>
        <p:spPr>
          <a:xfrm>
            <a:off x="2473171" y="8984018"/>
            <a:ext cx="7731888" cy="821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defRPr sz="1300" b="1">
                <a:solidFill>
                  <a:srgbClr val="2E86B9"/>
                </a:solidFill>
                <a:latin typeface="Avenir Next"/>
                <a:ea typeface="Avenir Next"/>
                <a:cs typeface="Avenir Next"/>
                <a:sym typeface="Avenir Next"/>
              </a:defRPr>
            </a:pPr>
            <a:r>
              <a:rPr dirty="0"/>
              <a:t>HIGH PERFORMANCE TEXTILES PRIVATE LIMITED</a:t>
            </a:r>
          </a:p>
          <a:p>
            <a:pPr defTabSz="457200">
              <a:lnSpc>
                <a:spcPct val="115000"/>
              </a:lnSpc>
              <a:defRPr sz="1300">
                <a:solidFill>
                  <a:srgbClr val="2E86B9"/>
                </a:solidFill>
                <a:latin typeface="Avenir Next"/>
                <a:ea typeface="Avenir Next"/>
                <a:cs typeface="Avenir Next"/>
                <a:sym typeface="Avenir Next"/>
              </a:defRPr>
            </a:pPr>
            <a:r>
              <a:rPr dirty="0"/>
              <a:t>Office Address : Plot No- 145, Sector 21, Phase - 1, HSIIDC,   </a:t>
            </a:r>
            <a:r>
              <a:rPr dirty="0" err="1"/>
              <a:t>Barhi</a:t>
            </a:r>
            <a:r>
              <a:rPr dirty="0"/>
              <a:t>, Sonipat - 131101,  Haryana, India  </a:t>
            </a:r>
          </a:p>
          <a:p>
            <a:pPr defTabSz="457200">
              <a:lnSpc>
                <a:spcPct val="115000"/>
              </a:lnSpc>
              <a:defRPr sz="1300">
                <a:solidFill>
                  <a:srgbClr val="2E86B9"/>
                </a:solidFill>
                <a:latin typeface="Avenir Next"/>
                <a:ea typeface="Avenir Next"/>
                <a:cs typeface="Avenir Next"/>
                <a:sym typeface="Avenir Next"/>
              </a:defRPr>
            </a:pPr>
            <a:r>
              <a:rPr dirty="0" err="1"/>
              <a:t>www.hpt-india.com</a:t>
            </a:r>
            <a:endParaRPr dirty="0"/>
          </a:p>
        </p:txBody>
      </p:sp>
      <p:cxnSp>
        <p:nvCxnSpPr>
          <p:cNvPr id="9" name="Straight Connector 8">
            <a:extLst>
              <a:ext uri="{FF2B5EF4-FFF2-40B4-BE49-F238E27FC236}">
                <a16:creationId xmlns:a16="http://schemas.microsoft.com/office/drawing/2014/main" id="{CE2522F7-576C-1547-9635-21D6D004E06C}"/>
              </a:ext>
            </a:extLst>
          </p:cNvPr>
          <p:cNvCxnSpPr/>
          <p:nvPr/>
        </p:nvCxnSpPr>
        <p:spPr>
          <a:xfrm>
            <a:off x="508000" y="5955639"/>
            <a:ext cx="7944787" cy="0"/>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20BAA8B-73C6-8941-BAD7-A88A5A4F11EC}"/>
              </a:ext>
            </a:extLst>
          </p:cNvPr>
          <p:cNvCxnSpPr>
            <a:cxnSpLocks/>
          </p:cNvCxnSpPr>
          <p:nvPr/>
        </p:nvCxnSpPr>
        <p:spPr>
          <a:xfrm>
            <a:off x="4181495" y="5964417"/>
            <a:ext cx="0" cy="2614283"/>
          </a:xfrm>
          <a:prstGeom prst="line">
            <a:avLst/>
          </a:prstGeom>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CD02AEA-0889-2440-A5C5-08BA9DF18E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05059" y="504288"/>
            <a:ext cx="2291481" cy="1785638"/>
          </a:xfrm>
          <a:prstGeom prst="rect">
            <a:avLst/>
          </a:prstGeom>
        </p:spPr>
      </p:pic>
      <p:cxnSp>
        <p:nvCxnSpPr>
          <p:cNvPr id="14" name="Straight Connector 13">
            <a:extLst>
              <a:ext uri="{FF2B5EF4-FFF2-40B4-BE49-F238E27FC236}">
                <a16:creationId xmlns:a16="http://schemas.microsoft.com/office/drawing/2014/main" id="{BC6C76B6-CED3-BC40-A4CD-B3B6DC7A965F}"/>
              </a:ext>
            </a:extLst>
          </p:cNvPr>
          <p:cNvCxnSpPr/>
          <p:nvPr/>
        </p:nvCxnSpPr>
        <p:spPr>
          <a:xfrm>
            <a:off x="530000" y="8984018"/>
            <a:ext cx="118872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
        <p:nvSpPr>
          <p:cNvPr id="15" name="TextBox 14">
            <a:extLst>
              <a:ext uri="{FF2B5EF4-FFF2-40B4-BE49-F238E27FC236}">
                <a16:creationId xmlns:a16="http://schemas.microsoft.com/office/drawing/2014/main" id="{CA7381F0-A381-469C-8426-97D3351E95F9}"/>
              </a:ext>
            </a:extLst>
          </p:cNvPr>
          <p:cNvSpPr txBox="1"/>
          <p:nvPr/>
        </p:nvSpPr>
        <p:spPr>
          <a:xfrm>
            <a:off x="530000" y="8607980"/>
            <a:ext cx="11966537" cy="318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r"/>
            <a:r>
              <a:rPr lang="en-US" sz="1400" b="1" i="1" dirty="0">
                <a:solidFill>
                  <a:schemeClr val="tx1">
                    <a:lumMod val="60000"/>
                    <a:lumOff val="40000"/>
                  </a:schemeClr>
                </a:solidFill>
                <a:latin typeface="Avenir Next" panose="020B0503020202020204" pitchFamily="34" charset="0"/>
              </a:rPr>
              <a:t>*Indian Provisional Patent Application No. 201911016122, Innovative Textiles for Personal Protection</a:t>
            </a:r>
            <a:endParaRPr kumimoji="0" lang="en-US" sz="1400" b="1" i="1" u="none" strike="noStrike" cap="none" spc="0" normalizeH="0" baseline="0" dirty="0">
              <a:ln>
                <a:noFill/>
              </a:ln>
              <a:solidFill>
                <a:schemeClr val="tx1">
                  <a:lumMod val="60000"/>
                  <a:lumOff val="40000"/>
                </a:schemeClr>
              </a:solidFill>
              <a:effectLst/>
              <a:uFillTx/>
              <a:latin typeface="Avenir Next" panose="020B0503020202020204" pitchFamily="34" charset="0"/>
              <a:sym typeface="Palatino"/>
            </a:endParaRPr>
          </a:p>
        </p:txBody>
      </p:sp>
    </p:spTree>
    <p:extLst>
      <p:ext uri="{BB962C8B-B14F-4D97-AF65-F5344CB8AC3E}">
        <p14:creationId xmlns:p14="http://schemas.microsoft.com/office/powerpoint/2010/main" val="156577830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HPT - Logo.png" descr="HPT - Logo.png">
            <a:extLst>
              <a:ext uri="{FF2B5EF4-FFF2-40B4-BE49-F238E27FC236}">
                <a16:creationId xmlns:a16="http://schemas.microsoft.com/office/drawing/2014/main" id="{EBD0ADE4-6F33-0D4B-87C8-47A63E0896E2}"/>
              </a:ext>
            </a:extLst>
          </p:cNvPr>
          <p:cNvPicPr>
            <a:picLocks noChangeAspect="1"/>
          </p:cNvPicPr>
          <p:nvPr/>
        </p:nvPicPr>
        <p:blipFill>
          <a:blip r:embed="rId4">
            <a:alphaModFix amt="9811"/>
          </a:blip>
          <a:stretch>
            <a:fillRect/>
          </a:stretch>
        </p:blipFill>
        <p:spPr>
          <a:xfrm>
            <a:off x="2654300" y="3460750"/>
            <a:ext cx="7708900" cy="3048000"/>
          </a:xfrm>
          <a:prstGeom prst="rect">
            <a:avLst/>
          </a:prstGeom>
          <a:ln w="12700">
            <a:miter lim="400000"/>
          </a:ln>
        </p:spPr>
      </p:pic>
      <p:pic>
        <p:nvPicPr>
          <p:cNvPr id="5" name="Picture 4">
            <a:extLst>
              <a:ext uri="{FF2B5EF4-FFF2-40B4-BE49-F238E27FC236}">
                <a16:creationId xmlns:a16="http://schemas.microsoft.com/office/drawing/2014/main" id="{196BCB79-897C-FC41-AE3F-5F4402B9D1B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40140" y="798622"/>
            <a:ext cx="5324519" cy="1151247"/>
          </a:xfrm>
          <a:prstGeom prst="rect">
            <a:avLst/>
          </a:prstGeom>
        </p:spPr>
      </p:pic>
      <p:sp>
        <p:nvSpPr>
          <p:cNvPr id="7" name="HPT ARACORE®yarns are used to manufacture PPT such as:…">
            <a:extLst>
              <a:ext uri="{FF2B5EF4-FFF2-40B4-BE49-F238E27FC236}">
                <a16:creationId xmlns:a16="http://schemas.microsoft.com/office/drawing/2014/main" id="{66D9AC49-2F7A-5C4D-8A3C-CA5D09686A5D}"/>
              </a:ext>
            </a:extLst>
          </p:cNvPr>
          <p:cNvSpPr txBox="1"/>
          <p:nvPr/>
        </p:nvSpPr>
        <p:spPr>
          <a:xfrm>
            <a:off x="536862" y="5912479"/>
            <a:ext cx="3630023" cy="2595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r>
              <a:rPr lang="en-US" sz="1800" dirty="0">
                <a:latin typeface="Avenir Next" panose="020B0503020202020204" pitchFamily="34" charset="0"/>
              </a:rPr>
              <a:t>HPT Anti-</a:t>
            </a:r>
            <a:r>
              <a:rPr lang="en-US" sz="1800" dirty="0" err="1">
                <a:latin typeface="Avenir Next" panose="020B0503020202020204" pitchFamily="34" charset="0"/>
              </a:rPr>
              <a:t>StaX</a:t>
            </a:r>
            <a:r>
              <a:rPr lang="en-US" sz="1800" baseline="30000" dirty="0">
                <a:latin typeface="Avenir Next" panose="020B0503020202020204" pitchFamily="34" charset="0"/>
              </a:rPr>
              <a:t>™</a:t>
            </a:r>
            <a:r>
              <a:rPr lang="en-IN" sz="1800" baseline="30000" dirty="0">
                <a:latin typeface="Avenir Next" panose="020B0503020202020204" pitchFamily="34" charset="0"/>
              </a:rPr>
              <a:t> </a:t>
            </a:r>
            <a:r>
              <a:rPr lang="en-US" sz="1800" dirty="0">
                <a:latin typeface="Avenir Next" panose="020B0503020202020204" pitchFamily="34" charset="0"/>
              </a:rPr>
              <a:t>yarns are used to manufacture</a:t>
            </a:r>
            <a:r>
              <a:rPr lang="en-IN" sz="1800" dirty="0">
                <a:latin typeface="Avenir Next" panose="020B0503020202020204" pitchFamily="34" charset="0"/>
              </a:rPr>
              <a:t> </a:t>
            </a:r>
            <a:r>
              <a:rPr lang="en-US" sz="1800" dirty="0">
                <a:latin typeface="Avenir Next" panose="020B0503020202020204" pitchFamily="34" charset="0"/>
              </a:rPr>
              <a:t>antistatic textiles e.g.</a:t>
            </a:r>
            <a:endParaRPr lang="en-IN" sz="1800" dirty="0">
              <a:latin typeface="Avenir Next" panose="020B0503020202020204" pitchFamily="34" charset="0"/>
            </a:endParaRPr>
          </a:p>
          <a:p>
            <a:pPr marL="285750" indent="-285750" algn="l">
              <a:buFont typeface="Arial" panose="020B0604020202020204" pitchFamily="34" charset="0"/>
              <a:buChar char="•"/>
            </a:pPr>
            <a:r>
              <a:rPr lang="en-US" sz="1800" dirty="0">
                <a:latin typeface="Avenir Next" panose="020B0503020202020204" pitchFamily="34" charset="0"/>
              </a:rPr>
              <a:t>Seamless gloves</a:t>
            </a:r>
            <a:endParaRPr lang="en-IN" sz="1800" dirty="0">
              <a:latin typeface="Avenir Next" panose="020B0503020202020204" pitchFamily="34" charset="0"/>
            </a:endParaRPr>
          </a:p>
          <a:p>
            <a:pPr marL="285750" indent="-285750" algn="l">
              <a:buFont typeface="Arial" panose="020B0604020202020204" pitchFamily="34" charset="0"/>
              <a:buChar char="•"/>
            </a:pPr>
            <a:r>
              <a:rPr lang="en-US" sz="1800" dirty="0">
                <a:latin typeface="Avenir Next" panose="020B0503020202020204" pitchFamily="34" charset="0"/>
              </a:rPr>
              <a:t>Socks</a:t>
            </a:r>
            <a:endParaRPr lang="en-IN" sz="1800" dirty="0">
              <a:latin typeface="Avenir Next" panose="020B0503020202020204" pitchFamily="34" charset="0"/>
            </a:endParaRPr>
          </a:p>
          <a:p>
            <a:pPr marL="285750" indent="-285750" algn="l">
              <a:buFont typeface="Arial" panose="020B0604020202020204" pitchFamily="34" charset="0"/>
              <a:buChar char="•"/>
            </a:pPr>
            <a:r>
              <a:rPr lang="en-US" sz="1800" dirty="0">
                <a:latin typeface="Avenir Next" panose="020B0503020202020204" pitchFamily="34" charset="0"/>
              </a:rPr>
              <a:t>Balaclava</a:t>
            </a:r>
            <a:endParaRPr lang="en-IN" sz="1800" dirty="0">
              <a:latin typeface="Avenir Next" panose="020B0503020202020204" pitchFamily="34" charset="0"/>
            </a:endParaRPr>
          </a:p>
          <a:p>
            <a:pPr marL="285750" indent="-285750" algn="l">
              <a:buFont typeface="Arial" panose="020B0604020202020204" pitchFamily="34" charset="0"/>
              <a:buChar char="•"/>
            </a:pPr>
            <a:r>
              <a:rPr lang="en-US" sz="1800" dirty="0">
                <a:latin typeface="Avenir Next" panose="020B0503020202020204" pitchFamily="34" charset="0"/>
              </a:rPr>
              <a:t>Workwear</a:t>
            </a:r>
            <a:endParaRPr lang="en-IN" sz="1800" dirty="0">
              <a:latin typeface="Avenir Next" panose="020B0503020202020204" pitchFamily="34" charset="0"/>
            </a:endParaRPr>
          </a:p>
          <a:p>
            <a:pPr marL="285750" indent="-285750" algn="l">
              <a:buFont typeface="Arial" panose="020B0604020202020204" pitchFamily="34" charset="0"/>
              <a:buChar char="•"/>
            </a:pPr>
            <a:r>
              <a:rPr lang="en-US" sz="1800" dirty="0">
                <a:latin typeface="Avenir Next" panose="020B0503020202020204" pitchFamily="34" charset="0"/>
              </a:rPr>
              <a:t>Aprons</a:t>
            </a:r>
            <a:endParaRPr lang="en-IN" sz="1800" dirty="0">
              <a:latin typeface="Avenir Next" panose="020B0503020202020204" pitchFamily="34" charset="0"/>
            </a:endParaRPr>
          </a:p>
          <a:p>
            <a:pPr marL="285750" indent="-285750" algn="l">
              <a:buFont typeface="Arial" panose="020B0604020202020204" pitchFamily="34" charset="0"/>
              <a:buChar char="•"/>
            </a:pPr>
            <a:r>
              <a:rPr lang="en-US" sz="1800" dirty="0">
                <a:latin typeface="Avenir Next" panose="020B0503020202020204" pitchFamily="34" charset="0"/>
              </a:rPr>
              <a:t>Sleeves</a:t>
            </a:r>
            <a:endParaRPr lang="en-IN" sz="1800" dirty="0">
              <a:latin typeface="Avenir Next" panose="020B0503020202020204" pitchFamily="34" charset="0"/>
            </a:endParaRPr>
          </a:p>
        </p:txBody>
      </p:sp>
      <p:sp>
        <p:nvSpPr>
          <p:cNvPr id="10" name="The HPT Aracore® yarns are designed to provide maximum protection against thermal and mechanical hazards (cut, slash, lacerations). These composite yarns are manufactured using para-aramid fibres blended with other inherent flame-retardant fibres (such as meta-aramid, FR viscose, modacrylic, polyamide-imide, FR nylon, FR polyester) and reinforced with high strength filaments. The yarns are available in yellow, green and black colour.">
            <a:extLst>
              <a:ext uri="{FF2B5EF4-FFF2-40B4-BE49-F238E27FC236}">
                <a16:creationId xmlns:a16="http://schemas.microsoft.com/office/drawing/2014/main" id="{54F73448-E96F-8C4E-B03C-D344F08883ED}"/>
              </a:ext>
            </a:extLst>
          </p:cNvPr>
          <p:cNvSpPr txBox="1">
            <a:spLocks noGrp="1"/>
          </p:cNvSpPr>
          <p:nvPr>
            <p:ph type="body" sz="quarter" idx="1"/>
          </p:nvPr>
        </p:nvSpPr>
        <p:spPr>
          <a:xfrm>
            <a:off x="508000" y="2400300"/>
            <a:ext cx="7708901" cy="3048000"/>
          </a:xfrm>
          <a:prstGeom prst="rect">
            <a:avLst/>
          </a:prstGeom>
        </p:spPr>
        <p:txBody>
          <a:bodyPr>
            <a:noAutofit/>
          </a:bodyPr>
          <a:lstStyle>
            <a:lvl1pPr marL="0" indent="0" algn="just">
              <a:buClrTx/>
              <a:buSzTx/>
              <a:buFontTx/>
              <a:buNone/>
              <a:defRPr sz="1800">
                <a:latin typeface="Avenir Next"/>
                <a:ea typeface="Avenir Next"/>
                <a:cs typeface="Avenir Next"/>
                <a:sym typeface="Avenir Next"/>
              </a:defRPr>
            </a:lvl1pPr>
          </a:lstStyle>
          <a:p>
            <a:r>
              <a:rPr lang="en-US" sz="2000" dirty="0"/>
              <a:t>HPT Anti-</a:t>
            </a:r>
            <a:r>
              <a:rPr lang="en-US" sz="2000" dirty="0" err="1"/>
              <a:t>StaX</a:t>
            </a:r>
            <a:r>
              <a:rPr lang="en-US" sz="2000" dirty="0"/>
              <a:t>™ yarns are manufactured using innovative spinning technique where core conductive fibers are blended with polyester, polypropylene, aramid, nylon fibers to achieve required range of surface resistance in the finished product. These yarns can be used for weaving, knitting and braiding applications and the finished products are used to control static discharge which can damage electronic equipment and can also cause a static shock and electrostatic discharge (ESD) leading to industrial explosion. </a:t>
            </a:r>
            <a:endParaRPr lang="en-IN" sz="2000" dirty="0"/>
          </a:p>
        </p:txBody>
      </p:sp>
      <p:sp>
        <p:nvSpPr>
          <p:cNvPr id="11" name="Applications:…">
            <a:extLst>
              <a:ext uri="{FF2B5EF4-FFF2-40B4-BE49-F238E27FC236}">
                <a16:creationId xmlns:a16="http://schemas.microsoft.com/office/drawing/2014/main" id="{E9A618A1-8C9D-5C4A-A11F-18487BDA9DBF}"/>
              </a:ext>
            </a:extLst>
          </p:cNvPr>
          <p:cNvSpPr txBox="1"/>
          <p:nvPr/>
        </p:nvSpPr>
        <p:spPr>
          <a:xfrm>
            <a:off x="4166885" y="5898731"/>
            <a:ext cx="4050016" cy="18584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284400" algn="l" defTabSz="457200">
              <a:lnSpc>
                <a:spcPct val="120000"/>
              </a:lnSpc>
              <a:spcBef>
                <a:spcPts val="900"/>
              </a:spcBef>
              <a:defRPr sz="1600" spc="102">
                <a:solidFill>
                  <a:srgbClr val="000000"/>
                </a:solidFill>
                <a:latin typeface="Avenir Heavy"/>
                <a:ea typeface="Avenir Heavy"/>
                <a:cs typeface="Avenir Heavy"/>
                <a:sym typeface="Avenir Heavy"/>
              </a:defRPr>
            </a:pPr>
            <a:r>
              <a:rPr sz="1800" i="1" dirty="0">
                <a:solidFill>
                  <a:schemeClr val="tx1">
                    <a:lumMod val="75000"/>
                  </a:schemeClr>
                </a:solidFill>
                <a:latin typeface="Avenir Next" panose="020B0503020202020204" pitchFamily="34" charset="0"/>
              </a:rPr>
              <a:t>Applications:</a:t>
            </a:r>
            <a:endParaRPr lang="en-US" sz="1800" i="1" dirty="0">
              <a:solidFill>
                <a:schemeClr val="tx1">
                  <a:lumMod val="75000"/>
                </a:schemeClr>
              </a:solidFill>
              <a:latin typeface="Avenir Next" panose="020B0503020202020204" pitchFamily="34" charset="0"/>
            </a:endParaRPr>
          </a:p>
          <a:p>
            <a:pPr marL="570150" indent="-285750" algn="l" defTabSz="457200">
              <a:spcBef>
                <a:spcPts val="300"/>
              </a:spcBef>
              <a:buFont typeface="Arial" panose="020B0604020202020204" pitchFamily="34" charset="0"/>
              <a:buChar char="•"/>
              <a:defRPr sz="1600" spc="102">
                <a:solidFill>
                  <a:srgbClr val="000000"/>
                </a:solidFill>
                <a:latin typeface="Avenir Heavy"/>
                <a:ea typeface="Avenir Heavy"/>
                <a:cs typeface="Avenir Heavy"/>
                <a:sym typeface="Avenir Heavy"/>
              </a:defRPr>
            </a:pPr>
            <a:r>
              <a:rPr lang="en-US" sz="1600" dirty="0">
                <a:latin typeface="Avenir Next" panose="020B0503020202020204" pitchFamily="34" charset="0"/>
              </a:rPr>
              <a:t>Electronic equipment handling</a:t>
            </a:r>
            <a:endParaRPr lang="en-IN" sz="1600" dirty="0">
              <a:latin typeface="Avenir Next" panose="020B0503020202020204" pitchFamily="34" charset="0"/>
            </a:endParaRPr>
          </a:p>
          <a:p>
            <a:pPr marL="570150" indent="-285750" algn="l" defTabSz="457200">
              <a:spcBef>
                <a:spcPts val="300"/>
              </a:spcBef>
              <a:buFont typeface="Arial" panose="020B0604020202020204" pitchFamily="34" charset="0"/>
              <a:buChar char="•"/>
              <a:defRPr sz="1600" spc="102">
                <a:solidFill>
                  <a:srgbClr val="000000"/>
                </a:solidFill>
                <a:latin typeface="Avenir Heavy"/>
                <a:ea typeface="Avenir Heavy"/>
                <a:cs typeface="Avenir Heavy"/>
                <a:sym typeface="Avenir Heavy"/>
              </a:defRPr>
            </a:pPr>
            <a:r>
              <a:rPr lang="en-US" sz="1600" dirty="0">
                <a:latin typeface="Avenir Next" panose="020B0503020202020204" pitchFamily="34" charset="0"/>
              </a:rPr>
              <a:t>Oil &amp; gas industry</a:t>
            </a:r>
            <a:endParaRPr lang="en-IN" sz="1600" dirty="0">
              <a:latin typeface="Avenir Next" panose="020B0503020202020204" pitchFamily="34" charset="0"/>
            </a:endParaRPr>
          </a:p>
          <a:p>
            <a:pPr marL="570150" indent="-285750" algn="l" defTabSz="457200">
              <a:spcBef>
                <a:spcPts val="300"/>
              </a:spcBef>
              <a:buFont typeface="Arial" panose="020B0604020202020204" pitchFamily="34" charset="0"/>
              <a:buChar char="•"/>
              <a:defRPr sz="1600" spc="102">
                <a:solidFill>
                  <a:srgbClr val="000000"/>
                </a:solidFill>
                <a:latin typeface="Avenir Heavy"/>
                <a:ea typeface="Avenir Heavy"/>
                <a:cs typeface="Avenir Heavy"/>
                <a:sym typeface="Avenir Heavy"/>
              </a:defRPr>
            </a:pPr>
            <a:r>
              <a:rPr lang="en-US" sz="1600" dirty="0">
                <a:latin typeface="Avenir Next" panose="020B0503020202020204" pitchFamily="34" charset="0"/>
              </a:rPr>
              <a:t>Industrial dust filters</a:t>
            </a:r>
            <a:endParaRPr lang="en-IN" sz="1600" dirty="0">
              <a:latin typeface="Avenir Next" panose="020B0503020202020204" pitchFamily="34" charset="0"/>
            </a:endParaRPr>
          </a:p>
          <a:p>
            <a:pPr marL="570150" indent="-285750" algn="l" defTabSz="457200">
              <a:spcBef>
                <a:spcPts val="300"/>
              </a:spcBef>
              <a:buFont typeface="Arial" panose="020B0604020202020204" pitchFamily="34" charset="0"/>
              <a:buChar char="•"/>
              <a:defRPr sz="1600" spc="102">
                <a:solidFill>
                  <a:srgbClr val="000000"/>
                </a:solidFill>
                <a:latin typeface="Avenir Heavy"/>
                <a:ea typeface="Avenir Heavy"/>
                <a:cs typeface="Avenir Heavy"/>
                <a:sym typeface="Avenir Heavy"/>
              </a:defRPr>
            </a:pPr>
            <a:r>
              <a:rPr lang="en-US" sz="1600" dirty="0">
                <a:latin typeface="Avenir Next" panose="020B0503020202020204" pitchFamily="34" charset="0"/>
              </a:rPr>
              <a:t>Automotive dust separators</a:t>
            </a:r>
            <a:endParaRPr lang="en-IN" sz="1600" dirty="0">
              <a:latin typeface="Avenir Next" panose="020B0503020202020204" pitchFamily="34" charset="0"/>
            </a:endParaRPr>
          </a:p>
          <a:p>
            <a:pPr marL="570150" indent="-285750" algn="l" defTabSz="457200">
              <a:spcBef>
                <a:spcPts val="300"/>
              </a:spcBef>
              <a:buFont typeface="Arial" panose="020B0604020202020204" pitchFamily="34" charset="0"/>
              <a:buChar char="•"/>
              <a:defRPr sz="1600" spc="102">
                <a:solidFill>
                  <a:srgbClr val="000000"/>
                </a:solidFill>
                <a:latin typeface="Avenir Heavy"/>
                <a:ea typeface="Avenir Heavy"/>
                <a:cs typeface="Avenir Heavy"/>
                <a:sym typeface="Avenir Heavy"/>
              </a:defRPr>
            </a:pPr>
            <a:r>
              <a:rPr lang="en-US" sz="1600" dirty="0">
                <a:latin typeface="Avenir Next" panose="020B0503020202020204" pitchFamily="34" charset="0"/>
              </a:rPr>
              <a:t>Mining sleeves</a:t>
            </a:r>
            <a:endParaRPr lang="en-IN" sz="1600" dirty="0">
              <a:latin typeface="Avenir Next" panose="020B0503020202020204" pitchFamily="34" charset="0"/>
            </a:endParaRPr>
          </a:p>
        </p:txBody>
      </p:sp>
      <p:sp>
        <p:nvSpPr>
          <p:cNvPr id="8" name="HIGH PERFORMANCE TEXTILES PRIVATE LIMITED…">
            <a:extLst>
              <a:ext uri="{FF2B5EF4-FFF2-40B4-BE49-F238E27FC236}">
                <a16:creationId xmlns:a16="http://schemas.microsoft.com/office/drawing/2014/main" id="{808EE184-868D-9F4E-8DC1-00CA5E04A0AE}"/>
              </a:ext>
            </a:extLst>
          </p:cNvPr>
          <p:cNvSpPr txBox="1"/>
          <p:nvPr/>
        </p:nvSpPr>
        <p:spPr>
          <a:xfrm>
            <a:off x="2473171" y="8984018"/>
            <a:ext cx="7731888" cy="821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defRPr sz="1300" b="1">
                <a:solidFill>
                  <a:srgbClr val="2E86B9"/>
                </a:solidFill>
                <a:latin typeface="Avenir Next"/>
                <a:ea typeface="Avenir Next"/>
                <a:cs typeface="Avenir Next"/>
                <a:sym typeface="Avenir Next"/>
              </a:defRPr>
            </a:pPr>
            <a:r>
              <a:rPr dirty="0"/>
              <a:t>HIGH PERFORMANCE TEXTILES PRIVATE LIMITED</a:t>
            </a:r>
          </a:p>
          <a:p>
            <a:pPr defTabSz="457200">
              <a:lnSpc>
                <a:spcPct val="115000"/>
              </a:lnSpc>
              <a:defRPr sz="1300">
                <a:solidFill>
                  <a:srgbClr val="2E86B9"/>
                </a:solidFill>
                <a:latin typeface="Avenir Next"/>
                <a:ea typeface="Avenir Next"/>
                <a:cs typeface="Avenir Next"/>
                <a:sym typeface="Avenir Next"/>
              </a:defRPr>
            </a:pPr>
            <a:r>
              <a:rPr dirty="0"/>
              <a:t>Office Address : Plot No- 145, Sector 21, Phase - 1, HSIIDC,   </a:t>
            </a:r>
            <a:r>
              <a:rPr dirty="0" err="1"/>
              <a:t>Barhi</a:t>
            </a:r>
            <a:r>
              <a:rPr dirty="0"/>
              <a:t>, Sonipat - 131101,  Haryana, India  </a:t>
            </a:r>
          </a:p>
          <a:p>
            <a:pPr defTabSz="457200">
              <a:lnSpc>
                <a:spcPct val="115000"/>
              </a:lnSpc>
              <a:defRPr sz="1300">
                <a:solidFill>
                  <a:srgbClr val="2E86B9"/>
                </a:solidFill>
                <a:latin typeface="Avenir Next"/>
                <a:ea typeface="Avenir Next"/>
                <a:cs typeface="Avenir Next"/>
                <a:sym typeface="Avenir Next"/>
              </a:defRPr>
            </a:pPr>
            <a:r>
              <a:rPr dirty="0" err="1"/>
              <a:t>www.hpt-india.com</a:t>
            </a:r>
            <a:endParaRPr dirty="0"/>
          </a:p>
        </p:txBody>
      </p:sp>
      <p:cxnSp>
        <p:nvCxnSpPr>
          <p:cNvPr id="9" name="Straight Connector 8">
            <a:extLst>
              <a:ext uri="{FF2B5EF4-FFF2-40B4-BE49-F238E27FC236}">
                <a16:creationId xmlns:a16="http://schemas.microsoft.com/office/drawing/2014/main" id="{F3F216C8-F7DF-744D-BDEA-370AF3E00D9D}"/>
              </a:ext>
            </a:extLst>
          </p:cNvPr>
          <p:cNvCxnSpPr/>
          <p:nvPr/>
        </p:nvCxnSpPr>
        <p:spPr>
          <a:xfrm>
            <a:off x="508000" y="5898731"/>
            <a:ext cx="7944787" cy="0"/>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B5E1898-8A2E-EA41-98BA-8F9B6230BEE4}"/>
              </a:ext>
            </a:extLst>
          </p:cNvPr>
          <p:cNvCxnSpPr>
            <a:cxnSpLocks/>
          </p:cNvCxnSpPr>
          <p:nvPr/>
        </p:nvCxnSpPr>
        <p:spPr>
          <a:xfrm>
            <a:off x="4196105" y="5898731"/>
            <a:ext cx="0" cy="2609330"/>
          </a:xfrm>
          <a:prstGeom prst="line">
            <a:avLst/>
          </a:prstGeom>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B9297008-2918-9443-89E2-5EFBA3BB94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63200" y="476204"/>
            <a:ext cx="1801348" cy="1975342"/>
          </a:xfrm>
          <a:prstGeom prst="rect">
            <a:avLst/>
          </a:prstGeom>
        </p:spPr>
      </p:pic>
      <p:cxnSp>
        <p:nvCxnSpPr>
          <p:cNvPr id="15" name="Straight Connector 14">
            <a:extLst>
              <a:ext uri="{FF2B5EF4-FFF2-40B4-BE49-F238E27FC236}">
                <a16:creationId xmlns:a16="http://schemas.microsoft.com/office/drawing/2014/main" id="{D35AF354-10B3-5D47-B715-0E0DFEA59665}"/>
              </a:ext>
            </a:extLst>
          </p:cNvPr>
          <p:cNvCxnSpPr/>
          <p:nvPr/>
        </p:nvCxnSpPr>
        <p:spPr>
          <a:xfrm>
            <a:off x="530000" y="8984018"/>
            <a:ext cx="118872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pic>
        <p:nvPicPr>
          <p:cNvPr id="2" name="Anti-stax02-2.mp4" descr="Anti-stax02-2.mp4">
            <a:hlinkClick r:id="" action="ppaction://media"/>
            <a:extLst>
              <a:ext uri="{FF2B5EF4-FFF2-40B4-BE49-F238E27FC236}">
                <a16:creationId xmlns:a16="http://schemas.microsoft.com/office/drawing/2014/main" id="{46ADBF9C-374F-C64F-85B4-51A3F9B6F54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rot="5400000">
            <a:off x="7469283" y="3894535"/>
            <a:ext cx="5952937" cy="3274115"/>
          </a:xfrm>
          <a:prstGeom prst="roundRect">
            <a:avLst>
              <a:gd name="adj" fmla="val 5439"/>
            </a:avLst>
          </a:prstGeom>
          <a:ln>
            <a:noFill/>
          </a:ln>
          <a:effectLst>
            <a:outerShdw blurRad="50800" dist="38100" algn="l" rotWithShape="0">
              <a:prstClr val="black">
                <a:alpha val="40000"/>
              </a:prstClr>
            </a:outerShdw>
          </a:effectLst>
        </p:spPr>
      </p:pic>
    </p:spTree>
    <p:extLst>
      <p:ext uri="{BB962C8B-B14F-4D97-AF65-F5344CB8AC3E}">
        <p14:creationId xmlns:p14="http://schemas.microsoft.com/office/powerpoint/2010/main" val="189144935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9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PT - Logo.png" descr="HPT - Logo.png">
            <a:extLst>
              <a:ext uri="{FF2B5EF4-FFF2-40B4-BE49-F238E27FC236}">
                <a16:creationId xmlns:a16="http://schemas.microsoft.com/office/drawing/2014/main" id="{0766F66A-99A2-D041-BD5A-D9F1DB799E1E}"/>
              </a:ext>
            </a:extLst>
          </p:cNvPr>
          <p:cNvPicPr>
            <a:picLocks noChangeAspect="1"/>
          </p:cNvPicPr>
          <p:nvPr/>
        </p:nvPicPr>
        <p:blipFill>
          <a:blip r:embed="rId9">
            <a:alphaModFix amt="9811"/>
          </a:blip>
          <a:stretch>
            <a:fillRect/>
          </a:stretch>
        </p:blipFill>
        <p:spPr>
          <a:xfrm>
            <a:off x="2837818" y="3360665"/>
            <a:ext cx="7708900" cy="3048000"/>
          </a:xfrm>
          <a:prstGeom prst="rect">
            <a:avLst/>
          </a:prstGeom>
          <a:ln w="12700">
            <a:miter lim="400000"/>
          </a:ln>
        </p:spPr>
      </p:pic>
      <p:sp>
        <p:nvSpPr>
          <p:cNvPr id="5" name="TextBox 4">
            <a:extLst>
              <a:ext uri="{FF2B5EF4-FFF2-40B4-BE49-F238E27FC236}">
                <a16:creationId xmlns:a16="http://schemas.microsoft.com/office/drawing/2014/main" id="{E5A9F65A-CDB0-9844-A1AC-79BA0E9F08A0}"/>
              </a:ext>
            </a:extLst>
          </p:cNvPr>
          <p:cNvSpPr txBox="1"/>
          <p:nvPr/>
        </p:nvSpPr>
        <p:spPr>
          <a:xfrm>
            <a:off x="5002548" y="559323"/>
            <a:ext cx="6150133"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b="1" dirty="0">
                <a:solidFill>
                  <a:srgbClr val="358FC1"/>
                </a:solidFill>
                <a:latin typeface="Avenir Next" panose="020B0503020202020204" pitchFamily="34" charset="0"/>
              </a:rPr>
              <a:t>Case Study 5:</a:t>
            </a:r>
          </a:p>
          <a:p>
            <a:r>
              <a:rPr lang="en-US" dirty="0">
                <a:solidFill>
                  <a:srgbClr val="358FC1"/>
                </a:solidFill>
                <a:latin typeface="Avenir Next" panose="020B0503020202020204" pitchFamily="34" charset="0"/>
              </a:rPr>
              <a:t>Development of HPT Anti-</a:t>
            </a:r>
            <a:r>
              <a:rPr lang="en-US" dirty="0" err="1">
                <a:solidFill>
                  <a:srgbClr val="358FC1"/>
                </a:solidFill>
                <a:latin typeface="Avenir Next" panose="020B0503020202020204" pitchFamily="34" charset="0"/>
              </a:rPr>
              <a:t>StaX</a:t>
            </a:r>
            <a:r>
              <a:rPr lang="en-US" dirty="0">
                <a:solidFill>
                  <a:srgbClr val="358FC1"/>
                </a:solidFill>
                <a:latin typeface="Avenir Next" panose="020B0503020202020204" pitchFamily="34" charset="0"/>
              </a:rPr>
              <a:t>™ yarns </a:t>
            </a:r>
            <a:endParaRPr kumimoji="0" lang="en-US" i="0" strike="noStrike" cap="none" spc="0" normalizeH="0" baseline="0" dirty="0">
              <a:ln>
                <a:noFill/>
              </a:ln>
              <a:solidFill>
                <a:srgbClr val="358FC1"/>
              </a:solidFill>
              <a:effectLst/>
              <a:uFillTx/>
              <a:latin typeface="Avenir Next" panose="020B0503020202020204" pitchFamily="34" charset="0"/>
              <a:sym typeface="Palatino"/>
            </a:endParaRPr>
          </a:p>
        </p:txBody>
      </p:sp>
      <p:pic>
        <p:nvPicPr>
          <p:cNvPr id="6" name="HPT - Logo.png" descr="HPT - Logo.png">
            <a:extLst>
              <a:ext uri="{FF2B5EF4-FFF2-40B4-BE49-F238E27FC236}">
                <a16:creationId xmlns:a16="http://schemas.microsoft.com/office/drawing/2014/main" id="{7FE759D9-9CF5-4146-96FB-2CD3C4090297}"/>
              </a:ext>
            </a:extLst>
          </p:cNvPr>
          <p:cNvPicPr>
            <a:picLocks noChangeAspect="1"/>
          </p:cNvPicPr>
          <p:nvPr/>
        </p:nvPicPr>
        <p:blipFill>
          <a:blip r:embed="rId9"/>
          <a:stretch>
            <a:fillRect/>
          </a:stretch>
        </p:blipFill>
        <p:spPr>
          <a:xfrm>
            <a:off x="650405" y="377380"/>
            <a:ext cx="3048001" cy="1205142"/>
          </a:xfrm>
          <a:prstGeom prst="rect">
            <a:avLst/>
          </a:prstGeom>
          <a:ln w="12700">
            <a:miter lim="400000"/>
          </a:ln>
        </p:spPr>
      </p:pic>
      <p:pic>
        <p:nvPicPr>
          <p:cNvPr id="3" name="Anti-Stax01.mp4" descr="Anti-Stax01.mp4">
            <a:hlinkClick r:id="" action="ppaction://media"/>
            <a:extLst>
              <a:ext uri="{FF2B5EF4-FFF2-40B4-BE49-F238E27FC236}">
                <a16:creationId xmlns:a16="http://schemas.microsoft.com/office/drawing/2014/main" id="{684A6A4E-8254-E648-89C2-1685DA074A9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0"/>
          <a:srcRect l="32032" t="863" r="31377"/>
          <a:stretch/>
        </p:blipFill>
        <p:spPr>
          <a:xfrm>
            <a:off x="4834566" y="2516971"/>
            <a:ext cx="3502094" cy="5616314"/>
          </a:xfrm>
          <a:prstGeom prst="roundRect">
            <a:avLst>
              <a:gd name="adj" fmla="val 5439"/>
            </a:avLst>
          </a:prstGeom>
          <a:ln>
            <a:noFill/>
          </a:ln>
          <a:effectLst>
            <a:outerShdw blurRad="50800" dist="38100" algn="l" rotWithShape="0">
              <a:prstClr val="black">
                <a:alpha val="40000"/>
              </a:prstClr>
            </a:outerShdw>
          </a:effectLst>
        </p:spPr>
      </p:pic>
      <p:sp>
        <p:nvSpPr>
          <p:cNvPr id="12" name="HIGH PERFORMANCE TEXTILES PRIVATE LIMITED…">
            <a:extLst>
              <a:ext uri="{FF2B5EF4-FFF2-40B4-BE49-F238E27FC236}">
                <a16:creationId xmlns:a16="http://schemas.microsoft.com/office/drawing/2014/main" id="{15D087AE-9A0F-764F-AB4B-BAB86391B510}"/>
              </a:ext>
            </a:extLst>
          </p:cNvPr>
          <p:cNvSpPr txBox="1"/>
          <p:nvPr/>
        </p:nvSpPr>
        <p:spPr>
          <a:xfrm>
            <a:off x="2473171" y="8984018"/>
            <a:ext cx="7731888" cy="821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defRPr sz="1300" b="1">
                <a:solidFill>
                  <a:srgbClr val="2E86B9"/>
                </a:solidFill>
                <a:latin typeface="Avenir Next"/>
                <a:ea typeface="Avenir Next"/>
                <a:cs typeface="Avenir Next"/>
                <a:sym typeface="Avenir Next"/>
              </a:defRPr>
            </a:pPr>
            <a:r>
              <a:rPr dirty="0"/>
              <a:t>HIGH PERFORMANCE TEXTILES PRIVATE LIMITED</a:t>
            </a:r>
          </a:p>
          <a:p>
            <a:pPr defTabSz="457200">
              <a:lnSpc>
                <a:spcPct val="115000"/>
              </a:lnSpc>
              <a:defRPr sz="1300">
                <a:solidFill>
                  <a:srgbClr val="2E86B9"/>
                </a:solidFill>
                <a:latin typeface="Avenir Next"/>
                <a:ea typeface="Avenir Next"/>
                <a:cs typeface="Avenir Next"/>
                <a:sym typeface="Avenir Next"/>
              </a:defRPr>
            </a:pPr>
            <a:r>
              <a:rPr dirty="0"/>
              <a:t>Office Address : Plot No- 145, Sector 21, Phase - 1, HSIIDC,   </a:t>
            </a:r>
            <a:r>
              <a:rPr dirty="0" err="1"/>
              <a:t>Barhi</a:t>
            </a:r>
            <a:r>
              <a:rPr dirty="0"/>
              <a:t>, Sonipat - 131101,  Haryana, India  </a:t>
            </a:r>
          </a:p>
          <a:p>
            <a:pPr defTabSz="457200">
              <a:lnSpc>
                <a:spcPct val="115000"/>
              </a:lnSpc>
              <a:defRPr sz="1300">
                <a:solidFill>
                  <a:srgbClr val="2E86B9"/>
                </a:solidFill>
                <a:latin typeface="Avenir Next"/>
                <a:ea typeface="Avenir Next"/>
                <a:cs typeface="Avenir Next"/>
                <a:sym typeface="Avenir Next"/>
              </a:defRPr>
            </a:pPr>
            <a:r>
              <a:rPr dirty="0" err="1"/>
              <a:t>www.hpt-india.com</a:t>
            </a:r>
            <a:endParaRPr dirty="0"/>
          </a:p>
        </p:txBody>
      </p:sp>
      <p:pic>
        <p:nvPicPr>
          <p:cNvPr id="13" name="test.mp4" descr="test.mp4">
            <a:hlinkClick r:id="" action="ppaction://media"/>
            <a:extLst>
              <a:ext uri="{FF2B5EF4-FFF2-40B4-BE49-F238E27FC236}">
                <a16:creationId xmlns:a16="http://schemas.microsoft.com/office/drawing/2014/main" id="{5169E41E-1AC4-E441-A724-A9DC4EC64C4C}"/>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11"/>
          <a:srcRect l="11542" t="2554" b="1"/>
          <a:stretch/>
        </p:blipFill>
        <p:spPr>
          <a:xfrm rot="5400000">
            <a:off x="7664061" y="3574081"/>
            <a:ext cx="5616314" cy="3502094"/>
          </a:xfrm>
          <a:prstGeom prst="roundRect">
            <a:avLst>
              <a:gd name="adj" fmla="val 8594"/>
            </a:avLst>
          </a:prstGeom>
          <a:solidFill>
            <a:srgbClr val="FFFFFF">
              <a:shade val="85000"/>
            </a:srgbClr>
          </a:solidFill>
          <a:ln>
            <a:noFill/>
          </a:ln>
          <a:effectLst>
            <a:outerShdw blurRad="50800" dist="38100" algn="l" rotWithShape="0">
              <a:prstClr val="black">
                <a:alpha val="40000"/>
              </a:prstClr>
            </a:outerShdw>
          </a:effectLst>
        </p:spPr>
      </p:pic>
      <p:cxnSp>
        <p:nvCxnSpPr>
          <p:cNvPr id="15" name="Straight Connector 14">
            <a:extLst>
              <a:ext uri="{FF2B5EF4-FFF2-40B4-BE49-F238E27FC236}">
                <a16:creationId xmlns:a16="http://schemas.microsoft.com/office/drawing/2014/main" id="{E5E406BE-5C1C-394C-9A8D-4546C8CFECE8}"/>
              </a:ext>
            </a:extLst>
          </p:cNvPr>
          <p:cNvCxnSpPr/>
          <p:nvPr/>
        </p:nvCxnSpPr>
        <p:spPr>
          <a:xfrm>
            <a:off x="558800" y="1620315"/>
            <a:ext cx="118872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6" name="Straight Connector 15">
            <a:extLst>
              <a:ext uri="{FF2B5EF4-FFF2-40B4-BE49-F238E27FC236}">
                <a16:creationId xmlns:a16="http://schemas.microsoft.com/office/drawing/2014/main" id="{9D24C863-AD32-8443-BD15-C1D70F9595E3}"/>
              </a:ext>
            </a:extLst>
          </p:cNvPr>
          <p:cNvCxnSpPr/>
          <p:nvPr/>
        </p:nvCxnSpPr>
        <p:spPr>
          <a:xfrm>
            <a:off x="530000" y="349244"/>
            <a:ext cx="119160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BAAE4ADA-C3A1-A042-8A57-1955FAB9BC39}"/>
              </a:ext>
            </a:extLst>
          </p:cNvPr>
          <p:cNvCxnSpPr/>
          <p:nvPr/>
        </p:nvCxnSpPr>
        <p:spPr>
          <a:xfrm>
            <a:off x="530000" y="8984018"/>
            <a:ext cx="118872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pic>
        <p:nvPicPr>
          <p:cNvPr id="9" name="test 1.mp4" descr="test 1.mp4">
            <a:hlinkClick r:id="" action="ppaction://media"/>
            <a:extLst>
              <a:ext uri="{FF2B5EF4-FFF2-40B4-BE49-F238E27FC236}">
                <a16:creationId xmlns:a16="http://schemas.microsoft.com/office/drawing/2014/main" id="{4AAB8AC8-CEAE-3A49-B9E3-C4889B1F8EB9}"/>
              </a:ext>
            </a:extLst>
          </p:cNvPr>
          <p:cNvPicPr>
            <a:picLocks noChangeAspect="1"/>
          </p:cNvPicPr>
          <p:nvPr>
            <a:videoFile r:link="rId6"/>
            <p:extLst>
              <p:ext uri="{DAA4B4D4-6D71-4841-9C94-3DE7FCFB9230}">
                <p14:media xmlns:p14="http://schemas.microsoft.com/office/powerpoint/2010/main" r:embed="rId5"/>
              </p:ext>
            </p:extLst>
          </p:nvPr>
        </p:nvPicPr>
        <p:blipFill>
          <a:blip r:embed="rId12"/>
          <a:stretch>
            <a:fillRect/>
          </a:stretch>
        </p:blipFill>
        <p:spPr>
          <a:xfrm rot="5400000">
            <a:off x="-43160" y="3721400"/>
            <a:ext cx="5645357" cy="3236497"/>
          </a:xfrm>
          <a:prstGeom prst="roundRect">
            <a:avLst>
              <a:gd name="adj" fmla="val 5439"/>
            </a:avLst>
          </a:prstGeom>
          <a:ln>
            <a:noFill/>
          </a:ln>
          <a:effectLst>
            <a:outerShdw blurRad="50800" dist="38100" algn="l" rotWithShape="0">
              <a:prstClr val="black">
                <a:alpha val="40000"/>
              </a:prstClr>
            </a:outerShdw>
          </a:effectLst>
        </p:spPr>
      </p:pic>
    </p:spTree>
    <p:extLst>
      <p:ext uri="{BB962C8B-B14F-4D97-AF65-F5344CB8AC3E}">
        <p14:creationId xmlns:p14="http://schemas.microsoft.com/office/powerpoint/2010/main" val="20886150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1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870" fill="hold"/>
                                        <p:tgtEl>
                                          <p:spTgt spid="1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595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3"/>
                </p:tgtEl>
              </p:cMediaNode>
            </p:video>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3"/>
                                        </p:tgtEl>
                                      </p:cBhvr>
                                    </p:cmd>
                                  </p:childTnLst>
                                </p:cTn>
                              </p:par>
                            </p:childTnLst>
                          </p:cTn>
                        </p:par>
                      </p:childTnLst>
                    </p:cTn>
                  </p:par>
                </p:childTnLst>
              </p:cTn>
              <p:nextCondLst>
                <p:cond evt="onClick" delay="0">
                  <p:tgtEl>
                    <p:spTgt spid="3"/>
                  </p:tgtEl>
                </p:cond>
              </p:nextCondLst>
            </p:seq>
            <p:video>
              <p:cMediaNode vol="80000">
                <p:cTn id="21" fill="hold" display="0">
                  <p:stCondLst>
                    <p:cond delay="indefinite"/>
                  </p:stCondLst>
                </p:cTn>
                <p:tgtEl>
                  <p:spTgt spid="13"/>
                </p:tgtEl>
              </p:cMediaNode>
            </p:video>
            <p:seq concurrent="1" nextAc="seek">
              <p:cTn id="22" restart="whenNotActive" fill="hold" evtFilter="cancelBubble" nodeType="interactiveSeq">
                <p:stCondLst>
                  <p:cond evt="onClick" delay="0">
                    <p:tgtEl>
                      <p:spTgt spid="13"/>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13"/>
                                        </p:tgtEl>
                                      </p:cBhvr>
                                    </p:cmd>
                                  </p:childTnLst>
                                </p:cTn>
                              </p:par>
                            </p:childTnLst>
                          </p:cTn>
                        </p:par>
                      </p:childTnLst>
                    </p:cTn>
                  </p:par>
                </p:childTnLst>
              </p:cTn>
              <p:nextCondLst>
                <p:cond evt="onClick" delay="0">
                  <p:tgtEl>
                    <p:spTgt spid="13"/>
                  </p:tgtEl>
                </p:cond>
              </p:nextCondLst>
            </p:seq>
            <p:video>
              <p:cMediaNode vol="80000">
                <p:cTn id="27" fill="hold" display="0">
                  <p:stCondLst>
                    <p:cond delay="indefinite"/>
                  </p:stCondLst>
                </p:cTn>
                <p:tgtEl>
                  <p:spTgt spid="9"/>
                </p:tgtEl>
              </p:cMediaNode>
            </p:video>
            <p:seq concurrent="1" nextAc="seek">
              <p:cTn id="28" restart="whenNotActive" fill="hold" evtFilter="cancelBubble" nodeType="interactiveSeq">
                <p:stCondLst>
                  <p:cond evt="onClick" delay="0">
                    <p:tgtEl>
                      <p:spTgt spid="9"/>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 yarn designing and manufacturing company in India and UK.…"/>
          <p:cNvSpPr txBox="1"/>
          <p:nvPr/>
        </p:nvSpPr>
        <p:spPr>
          <a:xfrm>
            <a:off x="4015328" y="4415135"/>
            <a:ext cx="4647574" cy="923330"/>
          </a:xfrm>
          <a:prstGeom prst="rect">
            <a:avLst/>
          </a:prstGeom>
          <a:ln w="12700">
            <a:miter lim="400000"/>
          </a:ln>
          <a:extLst>
            <a:ext uri="{C572A759-6A51-4108-AA02-DFA0A04FC94B}">
              <ma14:wrappingTextBoxFlag xmlns="" xmlns:ma14="http://schemas.microsoft.com/office/mac/drawingml/2011/main" val="1"/>
            </a:ext>
          </a:extLst>
        </p:spPr>
        <p:txBody>
          <a:bodyPr wrap="square" lIns="65023" rIns="65023">
            <a:spAutoFit/>
          </a:bodyPr>
          <a:lstStyle/>
          <a:p>
            <a:pPr indent="650230">
              <a:spcBef>
                <a:spcPts val="569"/>
              </a:spcBef>
              <a:defRPr sz="2400" b="1">
                <a:solidFill>
                  <a:srgbClr val="3B99FC"/>
                </a:solidFill>
              </a:defRPr>
            </a:pPr>
            <a:r>
              <a:rPr lang="en-IN" sz="5400" b="1" dirty="0">
                <a:solidFill>
                  <a:srgbClr val="358FC1"/>
                </a:solidFill>
                <a:latin typeface="Avenir Next" panose="020B0503020202020204" pitchFamily="34" charset="0"/>
              </a:rPr>
              <a:t>Thank you!</a:t>
            </a:r>
          </a:p>
        </p:txBody>
      </p:sp>
      <p:sp>
        <p:nvSpPr>
          <p:cNvPr id="3" name="HIGH PERFORMANCE TEXTILES PRIVATE LIMITED…">
            <a:extLst>
              <a:ext uri="{FF2B5EF4-FFF2-40B4-BE49-F238E27FC236}">
                <a16:creationId xmlns:a16="http://schemas.microsoft.com/office/drawing/2014/main" id="{11F60972-E7A1-C448-B696-07760B4E4F41}"/>
              </a:ext>
            </a:extLst>
          </p:cNvPr>
          <p:cNvSpPr txBox="1"/>
          <p:nvPr/>
        </p:nvSpPr>
        <p:spPr>
          <a:xfrm>
            <a:off x="2473171" y="8833435"/>
            <a:ext cx="7731888" cy="821691"/>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defRPr sz="1300" b="1">
                <a:solidFill>
                  <a:srgbClr val="2E86B9"/>
                </a:solidFill>
                <a:latin typeface="Avenir Next"/>
                <a:ea typeface="Avenir Next"/>
                <a:cs typeface="Avenir Next"/>
                <a:sym typeface="Avenir Next"/>
              </a:defRPr>
            </a:pPr>
            <a:r>
              <a:rPr dirty="0"/>
              <a:t>HIGH PERFORMANCE TEXTILES PRIVATE LIMITED</a:t>
            </a:r>
          </a:p>
          <a:p>
            <a:pPr defTabSz="457200">
              <a:lnSpc>
                <a:spcPct val="115000"/>
              </a:lnSpc>
              <a:defRPr sz="1300">
                <a:solidFill>
                  <a:srgbClr val="2E86B9"/>
                </a:solidFill>
                <a:latin typeface="Avenir Next"/>
                <a:ea typeface="Avenir Next"/>
                <a:cs typeface="Avenir Next"/>
                <a:sym typeface="Avenir Next"/>
              </a:defRPr>
            </a:pPr>
            <a:r>
              <a:rPr dirty="0"/>
              <a:t>Office Address : Plot No- 145, Sector 21, Phase - 1, HSIIDC,   </a:t>
            </a:r>
            <a:r>
              <a:rPr dirty="0" err="1"/>
              <a:t>Barhi</a:t>
            </a:r>
            <a:r>
              <a:rPr dirty="0"/>
              <a:t>, Sonipat - 131101,  Haryana, India  </a:t>
            </a:r>
          </a:p>
          <a:p>
            <a:pPr defTabSz="457200">
              <a:lnSpc>
                <a:spcPct val="115000"/>
              </a:lnSpc>
              <a:defRPr sz="1300">
                <a:solidFill>
                  <a:srgbClr val="2E86B9"/>
                </a:solidFill>
                <a:latin typeface="Avenir Next"/>
                <a:ea typeface="Avenir Next"/>
                <a:cs typeface="Avenir Next"/>
                <a:sym typeface="Avenir Next"/>
              </a:defRPr>
            </a:pPr>
            <a:r>
              <a:rPr dirty="0" err="1"/>
              <a:t>www.hpt-india.com</a:t>
            </a:r>
            <a:endParaRPr dirty="0"/>
          </a:p>
        </p:txBody>
      </p:sp>
      <p:pic>
        <p:nvPicPr>
          <p:cNvPr id="5" name="Picture 4">
            <a:extLst>
              <a:ext uri="{FF2B5EF4-FFF2-40B4-BE49-F238E27FC236}">
                <a16:creationId xmlns:a16="http://schemas.microsoft.com/office/drawing/2014/main" id="{E1B6CA36-2D7A-8540-944A-CD3A7D8475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8053" y="5123988"/>
            <a:ext cx="4894347" cy="1240399"/>
          </a:xfrm>
          <a:prstGeom prst="rect">
            <a:avLst/>
          </a:prstGeom>
        </p:spPr>
      </p:pic>
      <p:sp>
        <p:nvSpPr>
          <p:cNvPr id="2" name="TextBox 1">
            <a:extLst>
              <a:ext uri="{FF2B5EF4-FFF2-40B4-BE49-F238E27FC236}">
                <a16:creationId xmlns:a16="http://schemas.microsoft.com/office/drawing/2014/main" id="{D0235DD2-CE59-2A49-8C04-1B6D1EC6ADD9}"/>
              </a:ext>
            </a:extLst>
          </p:cNvPr>
          <p:cNvSpPr txBox="1"/>
          <p:nvPr/>
        </p:nvSpPr>
        <p:spPr>
          <a:xfrm>
            <a:off x="5440018" y="5338465"/>
            <a:ext cx="3222884"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marR="0" indent="-342900" algn="ctr" defTabSz="584200" rtl="0" fontAlgn="auto" latinLnBrk="0" hangingPunct="0">
              <a:lnSpc>
                <a:spcPct val="100000"/>
              </a:lnSpc>
              <a:spcBef>
                <a:spcPts val="0"/>
              </a:spcBef>
              <a:spcAft>
                <a:spcPts val="0"/>
              </a:spcAft>
              <a:buClrTx/>
              <a:buSzTx/>
              <a:buFontTx/>
              <a:buChar char="-"/>
              <a:tabLst/>
            </a:pPr>
            <a:r>
              <a:rPr kumimoji="0" lang="en-US" sz="2000" b="0" i="0" u="none" strike="noStrike" cap="none" spc="0" normalizeH="0" baseline="0" dirty="0">
                <a:ln>
                  <a:noFill/>
                </a:ln>
                <a:solidFill>
                  <a:srgbClr val="358FC1"/>
                </a:solidFill>
                <a:effectLst/>
                <a:uFillTx/>
                <a:latin typeface="Avenir Next" panose="020B0503020202020204" pitchFamily="34" charset="0"/>
                <a:sym typeface="Palatino"/>
              </a:rPr>
              <a:t>Dr. Nandan Kumar,</a:t>
            </a:r>
          </a:p>
          <a:p>
            <a:pPr marR="0" algn="ctr" defTabSz="584200" rtl="0" fontAlgn="auto" latinLnBrk="0" hangingPunct="0">
              <a:lnSpc>
                <a:spcPct val="100000"/>
              </a:lnSpc>
              <a:spcBef>
                <a:spcPts val="0"/>
              </a:spcBef>
              <a:spcAft>
                <a:spcPts val="0"/>
              </a:spcAft>
              <a:buClrTx/>
              <a:buSzTx/>
              <a:tabLst/>
            </a:pPr>
            <a:r>
              <a:rPr lang="en-US" sz="2000" dirty="0">
                <a:solidFill>
                  <a:srgbClr val="358FC1"/>
                </a:solidFill>
                <a:latin typeface="Avenir Next" panose="020B0503020202020204" pitchFamily="34" charset="0"/>
              </a:rPr>
              <a:t>Director, HPT Pvt. Ltd.</a:t>
            </a:r>
          </a:p>
          <a:p>
            <a:pPr marR="0" algn="ctr" defTabSz="584200" rtl="0" fontAlgn="auto" latinLnBrk="0" hangingPunct="0">
              <a:lnSpc>
                <a:spcPct val="100000"/>
              </a:lnSpc>
              <a:spcBef>
                <a:spcPts val="0"/>
              </a:spcBef>
              <a:spcAft>
                <a:spcPts val="0"/>
              </a:spcAft>
              <a:buClrTx/>
              <a:buSzTx/>
              <a:tabLst/>
            </a:pPr>
            <a:r>
              <a:rPr kumimoji="0" lang="en-US" sz="2000" b="0" i="0" u="none" strike="noStrike" cap="none" spc="0" normalizeH="0" baseline="0" dirty="0">
                <a:ln>
                  <a:noFill/>
                </a:ln>
                <a:solidFill>
                  <a:srgbClr val="358FC1"/>
                </a:solidFill>
                <a:effectLst/>
                <a:uFillTx/>
                <a:latin typeface="Avenir Next" panose="020B0503020202020204" pitchFamily="34" charset="0"/>
                <a:sym typeface="Palatino"/>
              </a:rPr>
              <a:t>nandan@hpt-india.com</a:t>
            </a:r>
          </a:p>
        </p:txBody>
      </p:sp>
      <p:sp>
        <p:nvSpPr>
          <p:cNvPr id="6" name="Rectangle 5">
            <a:extLst>
              <a:ext uri="{FF2B5EF4-FFF2-40B4-BE49-F238E27FC236}">
                <a16:creationId xmlns:a16="http://schemas.microsoft.com/office/drawing/2014/main" id="{6E2EE2FA-491B-9449-B13A-5F871FC070B9}"/>
              </a:ext>
            </a:extLst>
          </p:cNvPr>
          <p:cNvSpPr/>
          <p:nvPr/>
        </p:nvSpPr>
        <p:spPr>
          <a:xfrm>
            <a:off x="191699" y="98474"/>
            <a:ext cx="12621402" cy="9545460"/>
          </a:xfrm>
          <a:prstGeom prst="rect">
            <a:avLst/>
          </a:prstGeom>
          <a:noFill/>
          <a:ln w="12700" cap="flat">
            <a:solidFill>
              <a:srgbClr val="358FC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endParaRPr>
          </a:p>
        </p:txBody>
      </p:sp>
      <p:cxnSp>
        <p:nvCxnSpPr>
          <p:cNvPr id="7" name="Straight Connector 6">
            <a:extLst>
              <a:ext uri="{FF2B5EF4-FFF2-40B4-BE49-F238E27FC236}">
                <a16:creationId xmlns:a16="http://schemas.microsoft.com/office/drawing/2014/main" id="{A762E2EC-375C-3B4B-9450-1B4752436A9D}"/>
              </a:ext>
            </a:extLst>
          </p:cNvPr>
          <p:cNvCxnSpPr/>
          <p:nvPr/>
        </p:nvCxnSpPr>
        <p:spPr>
          <a:xfrm>
            <a:off x="558800" y="8817832"/>
            <a:ext cx="11887200" cy="0"/>
          </a:xfrm>
          <a:prstGeom prst="line">
            <a:avLst/>
          </a:prstGeom>
          <a:noFill/>
          <a:ln w="12700" cap="flat">
            <a:solidFill>
              <a:schemeClr val="tx1">
                <a:lumMod val="20000"/>
                <a:lumOff val="80000"/>
              </a:schemeClr>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6210834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Override1.xml><?xml version="1.0" encoding="utf-8"?>
<a:themeOverride xmlns:a="http://schemas.openxmlformats.org/drawingml/2006/main">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8426CB2743384EA1E197552B5E2EB4" ma:contentTypeVersion="2" ma:contentTypeDescription="Create a new document." ma:contentTypeScope="" ma:versionID="d822840051c14c12d19ab45940dfd694">
  <xsd:schema xmlns:xsd="http://www.w3.org/2001/XMLSchema" xmlns:xs="http://www.w3.org/2001/XMLSchema" xmlns:p="http://schemas.microsoft.com/office/2006/metadata/properties" xmlns:ns3="cdeca298-3635-44ce-a885-ac7d55964ae0" targetNamespace="http://schemas.microsoft.com/office/2006/metadata/properties" ma:root="true" ma:fieldsID="e6f2d4d09d2446721b1fe0ee6be9f0d1" ns3:_="">
    <xsd:import namespace="cdeca298-3635-44ce-a885-ac7d55964ae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eca298-3635-44ce-a885-ac7d55964a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137D219-196F-4EE3-9627-0779FEE6C766}">
  <ds:schemaRefs>
    <ds:schemaRef ds:uri="http://schemas.microsoft.com/sharepoint/v3/contenttype/forms"/>
  </ds:schemaRefs>
</ds:datastoreItem>
</file>

<file path=customXml/itemProps2.xml><?xml version="1.0" encoding="utf-8"?>
<ds:datastoreItem xmlns:ds="http://schemas.openxmlformats.org/officeDocument/2006/customXml" ds:itemID="{D3E7BAB9-5449-4720-86A8-9E1850F8F0AE}">
  <ds:schemaRefs>
    <ds:schemaRef ds:uri="http://schemas.microsoft.com/office/2006/metadata/contentType"/>
    <ds:schemaRef ds:uri="http://schemas.microsoft.com/office/2006/metadata/properties/metaAttributes"/>
    <ds:schemaRef ds:uri="http://www.w3.org/2000/xmlns/"/>
    <ds:schemaRef ds:uri="http://www.w3.org/2001/XMLSchema"/>
    <ds:schemaRef ds:uri="cdeca298-3635-44ce-a885-ac7d55964ae0"/>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98FF32B-442E-4823-B751-44DB23084A7C}">
  <ds:schemaRefs>
    <ds:schemaRef ds:uri="http://schemas.microsoft.com/office/2006/metadata/properties"/>
    <ds:schemaRef ds:uri="http://www.w3.org/2000/xmln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734</TotalTime>
  <Words>1190</Words>
  <Application>Microsoft Macintosh PowerPoint</Application>
  <PresentationFormat>Custom</PresentationFormat>
  <Paragraphs>161</Paragraphs>
  <Slides>11</Slides>
  <Notes>4</Notes>
  <HiddenSlides>0</HiddenSlides>
  <MMClips>6</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Avenir Next</vt:lpstr>
      <vt:lpstr>Helvetica</vt:lpstr>
      <vt:lpstr>Helvetica Neue</vt:lpstr>
      <vt:lpstr>Palatino</vt:lpstr>
      <vt:lpstr>Tahoma</vt:lpstr>
      <vt:lpstr>Times New Roman</vt:lpstr>
      <vt:lpstr>Zapf Dingbats</vt:lpstr>
      <vt:lpstr>New_Template4</vt:lpstr>
      <vt:lpstr>PowerPoint Presentation</vt:lpstr>
      <vt:lpstr>About Us :  Providing Advanced Yarn Solutions</vt:lpstr>
      <vt:lpstr>PowerPoint Presentation</vt:lpstr>
      <vt:lpstr>HPT Yarns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HPT India</Manager>
  <Company>HIGH PERFORMANCE TEXTILES PRIVATE LIMITED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PERFORMANCE TEXTILES PRIVATE LIMITED</dc:title>
  <dc:subject>HPT India</dc:subject>
  <dc:creator>HPT India</dc:creator>
  <cp:keywords>HPT India</cp:keywords>
  <dc:description>HPT India</dc:description>
  <cp:lastModifiedBy>Glymac Foods</cp:lastModifiedBy>
  <cp:revision>74</cp:revision>
  <cp:lastPrinted>2020-03-09T07:25:35Z</cp:lastPrinted>
  <dcterms:modified xsi:type="dcterms:W3CDTF">2020-03-09T07:32:09Z</dcterms:modified>
  <cp:category>HPT India</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0x010100548426CB2743384EA1E197552B5E2EB4</vt:lpwstr>
  </property>
</Properties>
</file>